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0" r:id="rId7"/>
    <p:sldId id="261" r:id="rId8"/>
    <p:sldId id="268" r:id="rId9"/>
    <p:sldId id="272" r:id="rId10"/>
    <p:sldId id="262" r:id="rId11"/>
    <p:sldId id="269" r:id="rId12"/>
    <p:sldId id="266" r:id="rId13"/>
    <p:sldId id="267" r:id="rId14"/>
    <p:sldId id="273" r:id="rId15"/>
    <p:sldId id="274" r:id="rId16"/>
    <p:sldId id="271"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5FCD"/>
    <a:srgbClr val="032142"/>
    <a:srgbClr val="5368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74CB5-40B9-44E4-BD34-9FF5FB36EC40}" v="23" dt="2024-10-23T05:31:09.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106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bhay Bakshi" userId="3333b3f7b6b17c7c" providerId="LiveId" clId="{92C74CB5-40B9-44E4-BD34-9FF5FB36EC40}"/>
    <pc:docChg chg="custSel addSld delSld modSld">
      <pc:chgData name="Vibhay Bakshi" userId="3333b3f7b6b17c7c" providerId="LiveId" clId="{92C74CB5-40B9-44E4-BD34-9FF5FB36EC40}" dt="2024-10-23T05:31:30.045" v="69" actId="47"/>
      <pc:docMkLst>
        <pc:docMk/>
      </pc:docMkLst>
      <pc:sldChg chg="addSp delSp modSp mod">
        <pc:chgData name="Vibhay Bakshi" userId="3333b3f7b6b17c7c" providerId="LiveId" clId="{92C74CB5-40B9-44E4-BD34-9FF5FB36EC40}" dt="2024-10-23T05:31:14.415" v="68" actId="1076"/>
        <pc:sldMkLst>
          <pc:docMk/>
          <pc:sldMk cId="1665521444" sldId="261"/>
        </pc:sldMkLst>
        <pc:spChg chg="add del mod">
          <ac:chgData name="Vibhay Bakshi" userId="3333b3f7b6b17c7c" providerId="LiveId" clId="{92C74CB5-40B9-44E4-BD34-9FF5FB36EC40}" dt="2024-10-23T05:22:46.103" v="4" actId="478"/>
          <ac:spMkLst>
            <pc:docMk/>
            <pc:sldMk cId="1665521444" sldId="261"/>
            <ac:spMk id="6" creationId="{C3F83385-19DB-964A-8211-58B7C54DF664}"/>
          </ac:spMkLst>
        </pc:spChg>
        <pc:spChg chg="add">
          <ac:chgData name="Vibhay Bakshi" userId="3333b3f7b6b17c7c" providerId="LiveId" clId="{92C74CB5-40B9-44E4-BD34-9FF5FB36EC40}" dt="2024-10-23T05:22:33.244" v="1"/>
          <ac:spMkLst>
            <pc:docMk/>
            <pc:sldMk cId="1665521444" sldId="261"/>
            <ac:spMk id="7" creationId="{AEF6C681-D461-86A7-E206-EC169DF7612D}"/>
          </ac:spMkLst>
        </pc:spChg>
        <pc:spChg chg="add">
          <ac:chgData name="Vibhay Bakshi" userId="3333b3f7b6b17c7c" providerId="LiveId" clId="{92C74CB5-40B9-44E4-BD34-9FF5FB36EC40}" dt="2024-10-23T05:22:39.508" v="2"/>
          <ac:spMkLst>
            <pc:docMk/>
            <pc:sldMk cId="1665521444" sldId="261"/>
            <ac:spMk id="8" creationId="{E4B51B87-4680-7303-E1D1-DA510DF3819E}"/>
          </ac:spMkLst>
        </pc:spChg>
        <pc:spChg chg="add mod">
          <ac:chgData name="Vibhay Bakshi" userId="3333b3f7b6b17c7c" providerId="LiveId" clId="{92C74CB5-40B9-44E4-BD34-9FF5FB36EC40}" dt="2024-10-23T05:30:56.779" v="63" actId="1076"/>
          <ac:spMkLst>
            <pc:docMk/>
            <pc:sldMk cId="1665521444" sldId="261"/>
            <ac:spMk id="9" creationId="{C3BB08DC-EB4B-C921-C227-707D1D5A4B05}"/>
          </ac:spMkLst>
        </pc:spChg>
        <pc:picChg chg="mod modCrop">
          <ac:chgData name="Vibhay Bakshi" userId="3333b3f7b6b17c7c" providerId="LiveId" clId="{92C74CB5-40B9-44E4-BD34-9FF5FB36EC40}" dt="2024-10-23T05:30:46.048" v="60" actId="732"/>
          <ac:picMkLst>
            <pc:docMk/>
            <pc:sldMk cId="1665521444" sldId="261"/>
            <ac:picMk id="5" creationId="{5593188A-82F3-1373-E038-ADA2F98F5B48}"/>
          </ac:picMkLst>
        </pc:picChg>
        <pc:picChg chg="add mod">
          <ac:chgData name="Vibhay Bakshi" userId="3333b3f7b6b17c7c" providerId="LiveId" clId="{92C74CB5-40B9-44E4-BD34-9FF5FB36EC40}" dt="2024-10-23T05:30:58.772" v="64" actId="1076"/>
          <ac:picMkLst>
            <pc:docMk/>
            <pc:sldMk cId="1665521444" sldId="261"/>
            <ac:picMk id="11" creationId="{8261387D-3C75-C4D8-E996-185DB4C1CFB4}"/>
          </ac:picMkLst>
        </pc:picChg>
        <pc:picChg chg="add mod">
          <ac:chgData name="Vibhay Bakshi" userId="3333b3f7b6b17c7c" providerId="LiveId" clId="{92C74CB5-40B9-44E4-BD34-9FF5FB36EC40}" dt="2024-10-23T05:31:14.415" v="68" actId="1076"/>
          <ac:picMkLst>
            <pc:docMk/>
            <pc:sldMk cId="1665521444" sldId="261"/>
            <ac:picMk id="13" creationId="{0B187074-1DC9-9CD6-35B1-08D7CED7264E}"/>
          </ac:picMkLst>
        </pc:picChg>
      </pc:sldChg>
      <pc:sldChg chg="addSp delSp modSp mod">
        <pc:chgData name="Vibhay Bakshi" userId="3333b3f7b6b17c7c" providerId="LiveId" clId="{92C74CB5-40B9-44E4-BD34-9FF5FB36EC40}" dt="2024-10-23T05:26:49.410" v="32" actId="2710"/>
        <pc:sldMkLst>
          <pc:docMk/>
          <pc:sldMk cId="1671892835" sldId="262"/>
        </pc:sldMkLst>
        <pc:spChg chg="del">
          <ac:chgData name="Vibhay Bakshi" userId="3333b3f7b6b17c7c" providerId="LiveId" clId="{92C74CB5-40B9-44E4-BD34-9FF5FB36EC40}" dt="2024-10-23T05:26:30.898" v="28" actId="478"/>
          <ac:spMkLst>
            <pc:docMk/>
            <pc:sldMk cId="1671892835" sldId="262"/>
            <ac:spMk id="2" creationId="{BE0ACFB0-828D-AE28-EA20-4D17CA89B489}"/>
          </ac:spMkLst>
        </pc:spChg>
        <pc:spChg chg="add mod">
          <ac:chgData name="Vibhay Bakshi" userId="3333b3f7b6b17c7c" providerId="LiveId" clId="{92C74CB5-40B9-44E4-BD34-9FF5FB36EC40}" dt="2024-10-23T05:26:49.410" v="32" actId="2710"/>
          <ac:spMkLst>
            <pc:docMk/>
            <pc:sldMk cId="1671892835" sldId="262"/>
            <ac:spMk id="6" creationId="{6FBD7AB4-271F-D6EB-6D93-D1B8FE609CC5}"/>
          </ac:spMkLst>
        </pc:spChg>
        <pc:picChg chg="mod modCrop">
          <ac:chgData name="Vibhay Bakshi" userId="3333b3f7b6b17c7c" providerId="LiveId" clId="{92C74CB5-40B9-44E4-BD34-9FF5FB36EC40}" dt="2024-10-23T05:26:26.899" v="27" actId="732"/>
          <ac:picMkLst>
            <pc:docMk/>
            <pc:sldMk cId="1671892835" sldId="262"/>
            <ac:picMk id="5" creationId="{23FBD9F4-78B8-4A85-9124-BC87F4CC7664}"/>
          </ac:picMkLst>
        </pc:picChg>
      </pc:sldChg>
      <pc:sldChg chg="addSp delSp modSp new mod">
        <pc:chgData name="Vibhay Bakshi" userId="3333b3f7b6b17c7c" providerId="LiveId" clId="{92C74CB5-40B9-44E4-BD34-9FF5FB36EC40}" dt="2024-10-23T05:28:34.546" v="55" actId="1076"/>
        <pc:sldMkLst>
          <pc:docMk/>
          <pc:sldMk cId="1813794400" sldId="266"/>
        </pc:sldMkLst>
        <pc:spChg chg="mod">
          <ac:chgData name="Vibhay Bakshi" userId="3333b3f7b6b17c7c" providerId="LiveId" clId="{92C74CB5-40B9-44E4-BD34-9FF5FB36EC40}" dt="2024-10-23T05:27:09.538" v="41" actId="122"/>
          <ac:spMkLst>
            <pc:docMk/>
            <pc:sldMk cId="1813794400" sldId="266"/>
            <ac:spMk id="2" creationId="{55A26B19-608C-83BB-8C35-E3BCD713A879}"/>
          </ac:spMkLst>
        </pc:spChg>
        <pc:spChg chg="del">
          <ac:chgData name="Vibhay Bakshi" userId="3333b3f7b6b17c7c" providerId="LiveId" clId="{92C74CB5-40B9-44E4-BD34-9FF5FB36EC40}" dt="2024-10-23T05:27:11.679" v="42"/>
          <ac:spMkLst>
            <pc:docMk/>
            <pc:sldMk cId="1813794400" sldId="266"/>
            <ac:spMk id="3" creationId="{39996066-0B14-1DEC-C39B-3006A894C677}"/>
          </ac:spMkLst>
        </pc:spChg>
        <pc:spChg chg="add mod">
          <ac:chgData name="Vibhay Bakshi" userId="3333b3f7b6b17c7c" providerId="LiveId" clId="{92C74CB5-40B9-44E4-BD34-9FF5FB36EC40}" dt="2024-10-23T05:28:34.546" v="55" actId="1076"/>
          <ac:spMkLst>
            <pc:docMk/>
            <pc:sldMk cId="1813794400" sldId="266"/>
            <ac:spMk id="4" creationId="{4C145822-3A2D-24AA-4A6E-17E8EEAB5592}"/>
          </ac:spMkLst>
        </pc:spChg>
        <pc:picChg chg="add mod">
          <ac:chgData name="Vibhay Bakshi" userId="3333b3f7b6b17c7c" providerId="LiveId" clId="{92C74CB5-40B9-44E4-BD34-9FF5FB36EC40}" dt="2024-10-23T05:27:57.256" v="47" actId="1076"/>
          <ac:picMkLst>
            <pc:docMk/>
            <pc:sldMk cId="1813794400" sldId="266"/>
            <ac:picMk id="6" creationId="{5DCEA19A-A7DB-383B-C6D9-97E998B2D9DE}"/>
          </ac:picMkLst>
        </pc:picChg>
        <pc:picChg chg="add mod">
          <ac:chgData name="Vibhay Bakshi" userId="3333b3f7b6b17c7c" providerId="LiveId" clId="{92C74CB5-40B9-44E4-BD34-9FF5FB36EC40}" dt="2024-10-23T05:28:32.260" v="54" actId="1076"/>
          <ac:picMkLst>
            <pc:docMk/>
            <pc:sldMk cId="1813794400" sldId="266"/>
            <ac:picMk id="8" creationId="{AA98D779-DEDB-29D5-BAC2-F6D3BD8BE9A1}"/>
          </ac:picMkLst>
        </pc:picChg>
      </pc:sldChg>
      <pc:sldChg chg="new del">
        <pc:chgData name="Vibhay Bakshi" userId="3333b3f7b6b17c7c" providerId="LiveId" clId="{92C74CB5-40B9-44E4-BD34-9FF5FB36EC40}" dt="2024-10-23T05:31:30.045" v="69" actId="47"/>
        <pc:sldMkLst>
          <pc:docMk/>
          <pc:sldMk cId="1902451865"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A00C-27A9-13FD-1018-63310A1982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5BEDBD-0909-778C-55CB-44A5618DC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7F9D84-C2E9-C6F9-3792-CBEE3B55FF30}"/>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51CA10BA-CF1E-ABB3-1C5E-A1617D443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73D79-6176-795F-E501-60779490DFFD}"/>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271680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DDD1-D2CC-3EBE-94A4-CBEE2FD611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59BB30-F354-1118-669D-BBDD86A08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CB9DD-95B8-03E3-B714-4912B1239944}"/>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1FF6B9DB-B2D9-3F21-1672-EBB4978585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8DF665-2F22-4C43-7F8A-977520D41DB2}"/>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3440790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D47C7C-CEA6-8570-9752-3673B96417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AC0469-4FF6-0F45-262E-B78E39955E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64A815-CC8D-3162-03B5-B85EF71249A9}"/>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3151CE36-70FD-8469-63FE-9B0A151220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0B5941-5BD2-9CDE-34C3-2D094B8BCA2E}"/>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206716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3233-A987-F513-4418-BA8344BD24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0D5F98-2067-756C-08C9-3A7D7F4947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B08A83-FAF9-FE7D-ADC9-FD5E4B668498}"/>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CA36E87A-3E18-9D25-DBE6-DB7626DE1F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C82C57-36B3-8B22-6585-B325FCD110C0}"/>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279389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790B-9E1A-1A24-DB03-DF1F61DDAA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BDAAB0-147E-5734-877E-92238A4E4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F60F3F-1182-B6C4-6652-3A273B352051}"/>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53578D7F-0C89-A702-4BCB-3A65E45D94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C1774C-81C0-6918-8E7A-5990A8613E1E}"/>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328096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D1D4-A3DA-15FE-DA9A-E3CBC17ECE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9102ED-AD36-C43F-C5DF-7F5F175EBC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1966E6-B091-465F-9D99-29CA2198D9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9245C0-242E-5B8D-F5AE-995CA18B92C9}"/>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6" name="Footer Placeholder 5">
            <a:extLst>
              <a:ext uri="{FF2B5EF4-FFF2-40B4-BE49-F238E27FC236}">
                <a16:creationId xmlns:a16="http://schemas.microsoft.com/office/drawing/2014/main" id="{5AC471F1-5518-0A86-6105-C0C42A0148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9A4A66-4561-67B7-06EC-B0B14086F172}"/>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115360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5316-E25F-EEBA-9B92-3CAEC22F22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524D10-0E9A-41BF-E32A-4ABF107A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B8C59-5252-7B00-B206-1010CC5E85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FB15EC-DF6F-A9FC-0ABE-634C9DAA3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B42DC0-8331-A59E-BE5C-BC703AEA9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817A36-2E23-0B62-D23A-9FC4A1069013}"/>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8" name="Footer Placeholder 7">
            <a:extLst>
              <a:ext uri="{FF2B5EF4-FFF2-40B4-BE49-F238E27FC236}">
                <a16:creationId xmlns:a16="http://schemas.microsoft.com/office/drawing/2014/main" id="{19C341C2-BFC2-9852-6447-8578E73DD3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4F5403-F5C8-4AAC-C3AE-72EC1D2F13D1}"/>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118253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2E84-1B22-ABA5-ECDE-7EE82E4B3C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4B2696-88A2-3554-8777-64DD776BCA3C}"/>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4" name="Footer Placeholder 3">
            <a:extLst>
              <a:ext uri="{FF2B5EF4-FFF2-40B4-BE49-F238E27FC236}">
                <a16:creationId xmlns:a16="http://schemas.microsoft.com/office/drawing/2014/main" id="{D22C06AF-3034-25D4-7CE9-C7E90353A4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3632EC-2AC6-CC8F-397B-A281CE2CA07F}"/>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2823343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256EF-2230-66E2-DB96-A8FC00D4457E}"/>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3" name="Footer Placeholder 2">
            <a:extLst>
              <a:ext uri="{FF2B5EF4-FFF2-40B4-BE49-F238E27FC236}">
                <a16:creationId xmlns:a16="http://schemas.microsoft.com/office/drawing/2014/main" id="{A66CF25A-683B-B7E6-00F8-BE02039E43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B282CF-2E18-AEFB-DC66-7B9C1A0825C2}"/>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3755222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1D6B-70C7-96AA-68D3-E7ACC21E8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2AB5DC-5382-C45C-7BAD-47BF0036E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BA03F3-8EE2-509F-332F-1B5354C62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893D66-5B0D-0BFE-2D60-C7F824513037}"/>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6" name="Footer Placeholder 5">
            <a:extLst>
              <a:ext uri="{FF2B5EF4-FFF2-40B4-BE49-F238E27FC236}">
                <a16:creationId xmlns:a16="http://schemas.microsoft.com/office/drawing/2014/main" id="{6EAE831A-A13F-DA26-3FF7-8242BD55D3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153D40-0F63-DBFB-42CD-D3957EAA2709}"/>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193235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0578-D1C2-0DBE-B65C-605EC57E4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97FEDB-304A-1018-C353-2CD39F0CE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0417F5-8011-4429-88D0-4498B36D1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923AE-68EC-8556-40DA-AF56DCD7CE26}"/>
              </a:ext>
            </a:extLst>
          </p:cNvPr>
          <p:cNvSpPr>
            <a:spLocks noGrp="1"/>
          </p:cNvSpPr>
          <p:nvPr>
            <p:ph type="dt" sz="half" idx="10"/>
          </p:nvPr>
        </p:nvSpPr>
        <p:spPr/>
        <p:txBody>
          <a:bodyPr/>
          <a:lstStyle/>
          <a:p>
            <a:fld id="{FFB0EE75-375D-4D9C-8F0C-4466C1738C24}" type="datetimeFigureOut">
              <a:rPr lang="en-IN" smtClean="0"/>
              <a:t>24-11-2024</a:t>
            </a:fld>
            <a:endParaRPr lang="en-IN"/>
          </a:p>
        </p:txBody>
      </p:sp>
      <p:sp>
        <p:nvSpPr>
          <p:cNvPr id="6" name="Footer Placeholder 5">
            <a:extLst>
              <a:ext uri="{FF2B5EF4-FFF2-40B4-BE49-F238E27FC236}">
                <a16:creationId xmlns:a16="http://schemas.microsoft.com/office/drawing/2014/main" id="{EFB1F3DD-8605-324C-94B5-80B1386EA1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299D51-F2D8-801F-1489-03418FFE9CAC}"/>
              </a:ext>
            </a:extLst>
          </p:cNvPr>
          <p:cNvSpPr>
            <a:spLocks noGrp="1"/>
          </p:cNvSpPr>
          <p:nvPr>
            <p:ph type="sldNum" sz="quarter" idx="12"/>
          </p:nvPr>
        </p:nvSpPr>
        <p:spPr/>
        <p:txBody>
          <a:bodyPr/>
          <a:lstStyle/>
          <a:p>
            <a:fld id="{805A3AAC-2499-44BE-A72D-6287454141EB}" type="slidenum">
              <a:rPr lang="en-IN" smtClean="0"/>
              <a:t>‹#›</a:t>
            </a:fld>
            <a:endParaRPr lang="en-IN"/>
          </a:p>
        </p:txBody>
      </p:sp>
    </p:spTree>
    <p:extLst>
      <p:ext uri="{BB962C8B-B14F-4D97-AF65-F5344CB8AC3E}">
        <p14:creationId xmlns:p14="http://schemas.microsoft.com/office/powerpoint/2010/main" val="2769532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03B89-146F-5731-DD17-119DD1B29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F5DC6D-6B3C-6984-1A44-19EF97458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B092D0-5B69-14C7-DF76-44C69D03B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0EE75-375D-4D9C-8F0C-4466C1738C24}" type="datetimeFigureOut">
              <a:rPr lang="en-IN" smtClean="0"/>
              <a:t>24-11-2024</a:t>
            </a:fld>
            <a:endParaRPr lang="en-IN"/>
          </a:p>
        </p:txBody>
      </p:sp>
      <p:sp>
        <p:nvSpPr>
          <p:cNvPr id="5" name="Footer Placeholder 4">
            <a:extLst>
              <a:ext uri="{FF2B5EF4-FFF2-40B4-BE49-F238E27FC236}">
                <a16:creationId xmlns:a16="http://schemas.microsoft.com/office/drawing/2014/main" id="{E38D1D60-ACF6-A6DA-7B43-C082D3F03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A25BB43-1B64-10CB-A41E-0E711D52C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A3AAC-2499-44BE-A72D-6287454141EB}" type="slidenum">
              <a:rPr lang="en-IN" smtClean="0"/>
              <a:t>‹#›</a:t>
            </a:fld>
            <a:endParaRPr lang="en-IN"/>
          </a:p>
        </p:txBody>
      </p:sp>
    </p:spTree>
    <p:extLst>
      <p:ext uri="{BB962C8B-B14F-4D97-AF65-F5344CB8AC3E}">
        <p14:creationId xmlns:p14="http://schemas.microsoft.com/office/powerpoint/2010/main" val="879884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2B68-6328-A729-16D9-D6AC5E48AB8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70AE87D-6DB0-DE78-4943-2C00E9D8DF8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258F440-EC92-A982-38E3-0B05B265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8732"/>
          </a:xfrm>
          <a:prstGeom prst="rect">
            <a:avLst/>
          </a:prstGeom>
        </p:spPr>
      </p:pic>
    </p:spTree>
    <p:extLst>
      <p:ext uri="{BB962C8B-B14F-4D97-AF65-F5344CB8AC3E}">
        <p14:creationId xmlns:p14="http://schemas.microsoft.com/office/powerpoint/2010/main" val="3557185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686BD4-A359-8894-938E-0E1321FD010B}"/>
              </a:ext>
            </a:extLst>
          </p:cNvPr>
          <p:cNvSpPr/>
          <p:nvPr/>
        </p:nvSpPr>
        <p:spPr>
          <a:xfrm>
            <a:off x="0" y="0"/>
            <a:ext cx="12191999"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Manual Input 10">
            <a:extLst>
              <a:ext uri="{FF2B5EF4-FFF2-40B4-BE49-F238E27FC236}">
                <a16:creationId xmlns:a16="http://schemas.microsoft.com/office/drawing/2014/main" id="{03426B0A-929F-BD60-FB3F-E686903E093D}"/>
              </a:ext>
            </a:extLst>
          </p:cNvPr>
          <p:cNvSpPr/>
          <p:nvPr/>
        </p:nvSpPr>
        <p:spPr>
          <a:xfrm rot="5400000">
            <a:off x="-1196789" y="1196788"/>
            <a:ext cx="6858001" cy="4464424"/>
          </a:xfrm>
          <a:prstGeom prst="flowChartManualInpu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Content Placeholder 4">
            <a:extLst>
              <a:ext uri="{FF2B5EF4-FFF2-40B4-BE49-F238E27FC236}">
                <a16:creationId xmlns:a16="http://schemas.microsoft.com/office/drawing/2014/main" id="{23FBD9F4-78B8-4A85-9124-BC87F4CC76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1500" r="6000" b="79430"/>
          <a:stretch/>
        </p:blipFill>
        <p:spPr>
          <a:xfrm>
            <a:off x="4572001" y="-2"/>
            <a:ext cx="7620000" cy="1403499"/>
          </a:xfrm>
        </p:spPr>
      </p:pic>
      <p:sp>
        <p:nvSpPr>
          <p:cNvPr id="4" name="TextBox 3">
            <a:extLst>
              <a:ext uri="{FF2B5EF4-FFF2-40B4-BE49-F238E27FC236}">
                <a16:creationId xmlns:a16="http://schemas.microsoft.com/office/drawing/2014/main" id="{B2CC36B4-EF46-A7CA-BB46-6DA3F0740296}"/>
              </a:ext>
            </a:extLst>
          </p:cNvPr>
          <p:cNvSpPr txBox="1"/>
          <p:nvPr/>
        </p:nvSpPr>
        <p:spPr>
          <a:xfrm>
            <a:off x="118334" y="1549102"/>
            <a:ext cx="11973260" cy="5139869"/>
          </a:xfrm>
          <a:prstGeom prst="rect">
            <a:avLst/>
          </a:prstGeom>
          <a:noFill/>
        </p:spPr>
        <p:txBody>
          <a:bodyPr wrap="square" numCol="2" rtlCol="0">
            <a:spAutoFit/>
          </a:bodyPr>
          <a:lstStyle/>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Models considered</a:t>
            </a:r>
          </a:p>
          <a:p>
            <a:pPr marL="628650" lvl="1" indent="-171450" algn="just">
              <a:buFontTx/>
              <a:buChar char="-"/>
            </a:pPr>
            <a:r>
              <a:rPr lang="en-US" sz="1400" dirty="0">
                <a:latin typeface="Arial" panose="020B0604020202020204" pitchFamily="34" charset="0"/>
                <a:cs typeface="Arial" panose="020B0604020202020204" pitchFamily="34" charset="0"/>
              </a:rPr>
              <a:t>LSTM (using PyTorch and TensorFlow), Pre-trained LSTM (MobileNetV2), GRU, CNN+LSTM.</a:t>
            </a:r>
          </a:p>
          <a:p>
            <a:pPr marL="628650" lvl="1" indent="-171450" algn="just">
              <a:buFontTx/>
              <a:buChar char="-"/>
            </a:pPr>
            <a:endParaRPr lang="en-US" sz="700" dirty="0">
              <a:latin typeface="Arial" panose="020B0604020202020204" pitchFamily="34" charset="0"/>
              <a:cs typeface="Arial" panose="020B0604020202020204" pitchFamily="34" charset="0"/>
            </a:endParaRPr>
          </a:p>
          <a:p>
            <a:pPr lvl="1" algn="just"/>
            <a:endParaRPr lang="en-US" sz="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Hyperparameters</a:t>
            </a:r>
          </a:p>
          <a:p>
            <a:pPr marL="628650" lvl="1" indent="-171450" algn="just">
              <a:buFontTx/>
              <a:buChar char="-"/>
            </a:pPr>
            <a:r>
              <a:rPr lang="en-US" sz="1400" dirty="0">
                <a:latin typeface="Arial" panose="020B0604020202020204" pitchFamily="34" charset="0"/>
                <a:cs typeface="Arial" panose="020B0604020202020204" pitchFamily="34" charset="0"/>
              </a:rPr>
              <a:t>A learning rate of 0.005 while training LSTM model built using PyTorch, and a learning rate of 0.001 while training LSTM, pretrained LSTM, GRU was considered. Additionally, batch size of 32 was taken for training the models except for one of the LSTM model, in which a batch size of 64 was taken.</a:t>
            </a:r>
          </a:p>
          <a:p>
            <a:pPr marL="628650" lvl="1" indent="-171450" algn="just">
              <a:buFontTx/>
              <a:buChar char="-"/>
            </a:pPr>
            <a:endParaRPr lang="en-US" sz="700" dirty="0">
              <a:latin typeface="Arial" panose="020B0604020202020204" pitchFamily="34" charset="0"/>
              <a:cs typeface="Arial" panose="020B0604020202020204" pitchFamily="34" charset="0"/>
            </a:endParaRPr>
          </a:p>
          <a:p>
            <a:pPr lvl="1" algn="just"/>
            <a:endParaRPr lang="en-US" sz="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Optimizer and Criterion</a:t>
            </a:r>
          </a:p>
          <a:p>
            <a:pPr marL="628650" lvl="1" indent="-171450" algn="just">
              <a:buFontTx/>
              <a:buChar char="-"/>
            </a:pPr>
            <a:r>
              <a:rPr lang="en-US" sz="1400" dirty="0">
                <a:latin typeface="Arial" panose="020B0604020202020204" pitchFamily="34" charset="0"/>
                <a:cs typeface="Arial" panose="020B0604020202020204" pitchFamily="34" charset="0"/>
              </a:rPr>
              <a:t>The optimizer Adam was used while working with each model. </a:t>
            </a:r>
          </a:p>
          <a:p>
            <a:pPr marL="628650" lvl="1" indent="-171450" algn="just">
              <a:buFontTx/>
              <a:buChar char="-"/>
            </a:pPr>
            <a:r>
              <a:rPr lang="en-US" sz="1400" dirty="0">
                <a:latin typeface="Arial" panose="020B0604020202020204" pitchFamily="34" charset="0"/>
                <a:cs typeface="Arial" panose="020B0604020202020204" pitchFamily="34" charset="0"/>
              </a:rPr>
              <a:t>The loss function of </a:t>
            </a:r>
            <a:r>
              <a:rPr lang="en-US" sz="1400" dirty="0" err="1">
                <a:latin typeface="Arial" panose="020B0604020202020204" pitchFamily="34" charset="0"/>
                <a:cs typeface="Arial" panose="020B0604020202020204" pitchFamily="34" charset="0"/>
              </a:rPr>
              <a:t>CrossEntropyLoss</a:t>
            </a:r>
            <a:r>
              <a:rPr lang="en-US" sz="1400" dirty="0">
                <a:latin typeface="Arial" panose="020B0604020202020204" pitchFamily="34" charset="0"/>
                <a:cs typeface="Arial" panose="020B0604020202020204" pitchFamily="34" charset="0"/>
              </a:rPr>
              <a:t> was considered for LSTM built using PyTorch, while the </a:t>
            </a:r>
            <a:r>
              <a:rPr lang="en-US" sz="1400" dirty="0" err="1">
                <a:latin typeface="Arial" panose="020B0604020202020204" pitchFamily="34" charset="0"/>
                <a:cs typeface="Arial" panose="020B0604020202020204" pitchFamily="34" charset="0"/>
              </a:rPr>
              <a:t>sparse_categorical_crossentropy</a:t>
            </a:r>
            <a:r>
              <a:rPr lang="en-US" sz="1400" dirty="0">
                <a:latin typeface="Arial" panose="020B0604020202020204" pitchFamily="34" charset="0"/>
                <a:cs typeface="Arial" panose="020B0604020202020204" pitchFamily="34" charset="0"/>
              </a:rPr>
              <a:t> loss function was used while working with the LSTM, pretrained LSTM, GRU built using TensorFlow.</a:t>
            </a:r>
          </a:p>
          <a:p>
            <a:pPr marL="628650" lvl="1" indent="-171450" algn="just">
              <a:buFontTx/>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LSTM model 1</a:t>
            </a:r>
          </a:p>
          <a:p>
            <a:pPr marL="628650" lvl="1" indent="-171450" algn="just">
              <a:buFontTx/>
              <a:buChar char="-"/>
            </a:pPr>
            <a:r>
              <a:rPr lang="en-US" sz="1400" dirty="0">
                <a:latin typeface="Arial" panose="020B0604020202020204" pitchFamily="34" charset="0"/>
                <a:cs typeface="Arial" panose="020B0604020202020204" pitchFamily="34" charset="0"/>
              </a:rPr>
              <a:t>The LSTM model 1 which was built using PyTorch consisted of three LSTM layers with different sizes, the first layer had 64 neurons, second one had 32 and third one had 16.</a:t>
            </a:r>
          </a:p>
          <a:p>
            <a:pPr marL="628650" lvl="1" indent="-171450" algn="just">
              <a:buFontTx/>
              <a:buChar char="-"/>
            </a:pPr>
            <a:r>
              <a:rPr lang="en-US" sz="1400" dirty="0">
                <a:latin typeface="Arial" panose="020B0604020202020204" pitchFamily="34" charset="0"/>
                <a:cs typeface="Arial" panose="020B0604020202020204" pitchFamily="34" charset="0"/>
              </a:rPr>
              <a:t>Batch first was set to be true, and a dropout of 0.4 was applied to each layer to reduce overfitting.</a:t>
            </a:r>
          </a:p>
          <a:p>
            <a:pPr marL="628650" lvl="1" indent="-171450" algn="just">
              <a:buFontTx/>
              <a:buChar char="-"/>
            </a:pPr>
            <a:r>
              <a:rPr lang="en-US" sz="1400" dirty="0">
                <a:latin typeface="Arial" panose="020B0604020202020204" pitchFamily="34" charset="0"/>
                <a:cs typeface="Arial" panose="020B0604020202020204" pitchFamily="34" charset="0"/>
              </a:rPr>
              <a:t>The data inputted was passed through the LSTM layers, and the output of each layer was stored for each time step.</a:t>
            </a:r>
          </a:p>
          <a:p>
            <a:pPr marL="628650" lvl="1" indent="-171450" algn="just">
              <a:buFontTx/>
              <a:buChar char="-"/>
            </a:pPr>
            <a:r>
              <a:rPr lang="en-US" sz="1400" dirty="0">
                <a:latin typeface="Arial" panose="020B0604020202020204" pitchFamily="34" charset="0"/>
                <a:cs typeface="Arial" panose="020B0604020202020204" pitchFamily="34" charset="0"/>
              </a:rPr>
              <a:t>After this, the output from the last LSTM layer was passed through the fully connected layer which mapped it to the number of classes, producing a tensor of shape.</a:t>
            </a:r>
            <a:endParaRPr lang="en-US" sz="1000" dirty="0">
              <a:latin typeface="Arial" panose="020B0604020202020204" pitchFamily="34" charset="0"/>
              <a:cs typeface="Arial" panose="020B0604020202020204" pitchFamily="34" charset="0"/>
            </a:endParaRPr>
          </a:p>
          <a:p>
            <a:pPr marL="628650" lvl="1" indent="-171450" algn="just">
              <a:buFontTx/>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LSTM model 2</a:t>
            </a:r>
          </a:p>
          <a:p>
            <a:pPr marL="628650" lvl="1" indent="-171450" algn="just">
              <a:buFontTx/>
              <a:buChar char="-"/>
            </a:pPr>
            <a:r>
              <a:rPr lang="en-US" sz="1400" dirty="0">
                <a:latin typeface="Arial" panose="020B0604020202020204" pitchFamily="34" charset="0"/>
                <a:cs typeface="Arial" panose="020B0604020202020204" pitchFamily="34" charset="0"/>
              </a:rPr>
              <a:t>This model was built using TensorFlow, and it consisted of three LSTM layers along with a time distributed layer.</a:t>
            </a:r>
          </a:p>
          <a:p>
            <a:pPr marL="628650" lvl="1" indent="-171450" algn="just">
              <a:buFontTx/>
              <a:buChar char="-"/>
            </a:pPr>
            <a:r>
              <a:rPr lang="en-US" sz="1400" dirty="0">
                <a:latin typeface="Arial" panose="020B0604020202020204" pitchFamily="34" charset="0"/>
                <a:cs typeface="Arial" panose="020B0604020202020204" pitchFamily="34" charset="0"/>
              </a:rPr>
              <a:t>The first and second layer consisted of 128 neurons, while the third consisted of 64.</a:t>
            </a:r>
          </a:p>
          <a:p>
            <a:pPr marL="628650" lvl="1" indent="-171450" algn="just">
              <a:buFontTx/>
              <a:buChar char="-"/>
            </a:pPr>
            <a:r>
              <a:rPr lang="en-US" sz="1400" dirty="0" err="1">
                <a:latin typeface="Arial" panose="020B0604020202020204" pitchFamily="34" charset="0"/>
                <a:cs typeface="Arial" panose="020B0604020202020204" pitchFamily="34" charset="0"/>
              </a:rPr>
              <a:t>return_sequences</a:t>
            </a:r>
            <a:r>
              <a:rPr lang="en-US" sz="1400" dirty="0">
                <a:latin typeface="Arial" panose="020B0604020202020204" pitchFamily="34" charset="0"/>
                <a:cs typeface="Arial" panose="020B0604020202020204" pitchFamily="34" charset="0"/>
              </a:rPr>
              <a:t> was set to true, so that it outputs the entire sequence instead of only the last time step.</a:t>
            </a:r>
          </a:p>
          <a:p>
            <a:pPr marL="628650" lvl="1" indent="-171450" algn="just">
              <a:buFontTx/>
              <a:buChar char="-"/>
            </a:pPr>
            <a:r>
              <a:rPr lang="en-US" sz="1400" dirty="0">
                <a:latin typeface="Arial" panose="020B0604020202020204" pitchFamily="34" charset="0"/>
                <a:cs typeface="Arial" panose="020B0604020202020204" pitchFamily="34" charset="0"/>
              </a:rPr>
              <a:t>Dropout of 0.4 was applied after each layer to reduce overfitting.</a:t>
            </a:r>
          </a:p>
          <a:p>
            <a:pPr marL="628650" lvl="1" indent="-171450" algn="just">
              <a:buFontTx/>
              <a:buChar char="-"/>
            </a:pPr>
            <a:r>
              <a:rPr lang="en-US" sz="1400" dirty="0">
                <a:latin typeface="Arial" panose="020B0604020202020204" pitchFamily="34" charset="0"/>
                <a:cs typeface="Arial" panose="020B0604020202020204" pitchFamily="34" charset="0"/>
              </a:rPr>
              <a:t>The Time Distributed Dense Layer had 64 neurons with activation function of RELU.</a:t>
            </a:r>
          </a:p>
          <a:p>
            <a:pPr marL="628650" lvl="1" indent="-171450" algn="just">
              <a:buFontTx/>
              <a:buChar char="-"/>
            </a:pPr>
            <a:r>
              <a:rPr lang="en-US" sz="1400" dirty="0">
                <a:latin typeface="Arial" panose="020B0604020202020204" pitchFamily="34" charset="0"/>
                <a:cs typeface="Arial" panose="020B0604020202020204" pitchFamily="34" charset="0"/>
              </a:rPr>
              <a:t>This layer applied a dense (fully connected) layer to each time step independently.</a:t>
            </a:r>
          </a:p>
          <a:p>
            <a:pPr marL="628650" lvl="1" indent="-171450" algn="just">
              <a:buFontTx/>
              <a:buChar char="-"/>
            </a:pPr>
            <a:r>
              <a:rPr lang="en-US" sz="1400" dirty="0">
                <a:latin typeface="Arial" panose="020B0604020202020204" pitchFamily="34" charset="0"/>
                <a:cs typeface="Arial" panose="020B0604020202020204" pitchFamily="34" charset="0"/>
              </a:rPr>
              <a:t>The final layer had 32 units, that only outputs the final time step’s output.</a:t>
            </a:r>
            <a:endParaRPr lang="en-US" sz="700" dirty="0">
              <a:latin typeface="Arial" panose="020B0604020202020204" pitchFamily="34" charset="0"/>
              <a:cs typeface="Arial" panose="020B0604020202020204" pitchFamily="34" charset="0"/>
            </a:endParaRPr>
          </a:p>
          <a:p>
            <a:pPr lvl="1" algn="just"/>
            <a:endParaRPr lang="en-US" sz="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E28FD7B-FBF4-F11E-041E-FEC1941E9DB3}"/>
              </a:ext>
            </a:extLst>
          </p:cNvPr>
          <p:cNvSpPr txBox="1"/>
          <p:nvPr/>
        </p:nvSpPr>
        <p:spPr>
          <a:xfrm>
            <a:off x="5647765" y="1868487"/>
            <a:ext cx="6318324" cy="169277"/>
          </a:xfrm>
          <a:prstGeom prst="rect">
            <a:avLst/>
          </a:prstGeom>
          <a:noFill/>
        </p:spPr>
        <p:txBody>
          <a:bodyPr wrap="square" rtlCol="0">
            <a:spAutoFit/>
          </a:bodyPr>
          <a:lstStyle/>
          <a:p>
            <a:pPr marL="628650" lvl="1" indent="-171450" algn="just">
              <a:buFontTx/>
              <a:buChar char="-"/>
            </a:pPr>
            <a:endParaRPr lang="en-US" sz="100" dirty="0">
              <a:latin typeface="Arial" panose="020B0604020202020204" pitchFamily="34" charset="0"/>
              <a:cs typeface="Arial" panose="020B0604020202020204" pitchFamily="34" charset="0"/>
            </a:endParaRPr>
          </a:p>
          <a:p>
            <a:pPr marL="628650" lvl="1" indent="-171450" algn="just">
              <a:buFontTx/>
              <a:buChar char="-"/>
            </a:pPr>
            <a:endParaRPr lang="en-US" sz="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892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9F222-E594-6E0A-E7B3-F108AF1B47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13A8AD4-0387-C375-6470-56508124C89A}"/>
              </a:ext>
            </a:extLst>
          </p:cNvPr>
          <p:cNvSpPr/>
          <p:nvPr/>
        </p:nvSpPr>
        <p:spPr>
          <a:xfrm>
            <a:off x="0" y="0"/>
            <a:ext cx="12191999"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Manual Input 10">
            <a:extLst>
              <a:ext uri="{FF2B5EF4-FFF2-40B4-BE49-F238E27FC236}">
                <a16:creationId xmlns:a16="http://schemas.microsoft.com/office/drawing/2014/main" id="{C55325D0-0795-EB07-F409-DD5A567A4B90}"/>
              </a:ext>
            </a:extLst>
          </p:cNvPr>
          <p:cNvSpPr/>
          <p:nvPr/>
        </p:nvSpPr>
        <p:spPr>
          <a:xfrm rot="5400000">
            <a:off x="-1196789" y="1196788"/>
            <a:ext cx="6858001" cy="4464424"/>
          </a:xfrm>
          <a:prstGeom prst="flowChartManualInpu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Content Placeholder 4">
            <a:extLst>
              <a:ext uri="{FF2B5EF4-FFF2-40B4-BE49-F238E27FC236}">
                <a16:creationId xmlns:a16="http://schemas.microsoft.com/office/drawing/2014/main" id="{919104EC-61D5-5A73-D1F2-588B5B3FEC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1500" r="6000" b="79430"/>
          <a:stretch/>
        </p:blipFill>
        <p:spPr>
          <a:xfrm>
            <a:off x="4572001" y="-2"/>
            <a:ext cx="7620000" cy="1403499"/>
          </a:xfrm>
        </p:spPr>
      </p:pic>
      <p:sp>
        <p:nvSpPr>
          <p:cNvPr id="10" name="TextBox 9">
            <a:extLst>
              <a:ext uri="{FF2B5EF4-FFF2-40B4-BE49-F238E27FC236}">
                <a16:creationId xmlns:a16="http://schemas.microsoft.com/office/drawing/2014/main" id="{BB61B695-518D-5291-F17D-733A3BFC3802}"/>
              </a:ext>
            </a:extLst>
          </p:cNvPr>
          <p:cNvSpPr txBox="1"/>
          <p:nvPr/>
        </p:nvSpPr>
        <p:spPr>
          <a:xfrm>
            <a:off x="190050" y="1681712"/>
            <a:ext cx="11811898" cy="5078313"/>
          </a:xfrm>
          <a:prstGeom prst="rect">
            <a:avLst/>
          </a:prstGeom>
          <a:noFill/>
        </p:spPr>
        <p:txBody>
          <a:bodyPr wrap="square" numCol="2" rtlCol="0">
            <a:spAutoFit/>
          </a:bodyPr>
          <a:lstStyle/>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Pre-trained LSTM model</a:t>
            </a:r>
          </a:p>
          <a:p>
            <a:pPr marL="628650" lvl="1" indent="-171450" algn="just">
              <a:buFontTx/>
              <a:buChar char="-"/>
            </a:pPr>
            <a:r>
              <a:rPr lang="en-US" sz="1400" dirty="0">
                <a:latin typeface="Arial" panose="020B0604020202020204" pitchFamily="34" charset="0"/>
                <a:cs typeface="Arial" panose="020B0604020202020204" pitchFamily="34" charset="0"/>
              </a:rPr>
              <a:t>The pre-trained model of MobileNetV2 was loaded in this for extracting features, and its shape was set to 224x224 RGB image after which it was passed to additional layers.</a:t>
            </a:r>
          </a:p>
          <a:p>
            <a:pPr marL="628650" lvl="1" indent="-171450" algn="just">
              <a:buFontTx/>
              <a:buChar char="-"/>
            </a:pPr>
            <a:r>
              <a:rPr lang="en-US" sz="1400" dirty="0">
                <a:latin typeface="Arial" panose="020B0604020202020204" pitchFamily="34" charset="0"/>
                <a:cs typeface="Arial" panose="020B0604020202020204" pitchFamily="34" charset="0"/>
              </a:rPr>
              <a:t>The first layer had 128 neurons, second layer had 64 neurons.</a:t>
            </a:r>
          </a:p>
          <a:p>
            <a:pPr marL="628650" lvl="1" indent="-171450" algn="just">
              <a:buFontTx/>
              <a:buChar char="-"/>
            </a:pPr>
            <a:r>
              <a:rPr lang="en-US" sz="1400" dirty="0">
                <a:latin typeface="Arial" panose="020B0604020202020204" pitchFamily="34" charset="0"/>
                <a:cs typeface="Arial" panose="020B0604020202020204" pitchFamily="34" charset="0"/>
              </a:rPr>
              <a:t>A dropout of 0.4 was applied through the layers.</a:t>
            </a:r>
          </a:p>
          <a:p>
            <a:pPr marL="628650" lvl="1" indent="-171450" algn="just">
              <a:buFontTx/>
              <a:buChar char="-"/>
            </a:pPr>
            <a:r>
              <a:rPr lang="en-US" sz="1400" dirty="0">
                <a:latin typeface="Arial" panose="020B0604020202020204" pitchFamily="34" charset="0"/>
                <a:cs typeface="Arial" panose="020B0604020202020204" pitchFamily="34" charset="0"/>
              </a:rPr>
              <a:t>Fully connected layers performed the final classification.</a:t>
            </a:r>
          </a:p>
          <a:p>
            <a:pPr marL="628650" lvl="1" indent="-171450" algn="just">
              <a:buFontTx/>
              <a:buChar char="-"/>
            </a:pPr>
            <a:endParaRPr lang="en-US" sz="700" dirty="0">
              <a:latin typeface="Arial" panose="020B0604020202020204" pitchFamily="34" charset="0"/>
              <a:cs typeface="Arial" panose="020B0604020202020204" pitchFamily="34" charset="0"/>
            </a:endParaRPr>
          </a:p>
          <a:p>
            <a:pPr marL="628650" lvl="1" indent="-171450" algn="just">
              <a:buFontTx/>
              <a:buChar char="-"/>
            </a:pPr>
            <a:endParaRPr lang="en-US" sz="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GRU model</a:t>
            </a:r>
          </a:p>
          <a:p>
            <a:pPr marL="628650" lvl="1" indent="-171450" algn="just">
              <a:buFontTx/>
              <a:buChar char="-"/>
            </a:pPr>
            <a:r>
              <a:rPr lang="en-US" sz="1400" dirty="0">
                <a:latin typeface="Arial" panose="020B0604020202020204" pitchFamily="34" charset="0"/>
                <a:cs typeface="Arial" panose="020B0604020202020204" pitchFamily="34" charset="0"/>
              </a:rPr>
              <a:t>The first layer had 128 neurons, with </a:t>
            </a:r>
            <a:r>
              <a:rPr lang="en-US" sz="1400" dirty="0" err="1">
                <a:latin typeface="Arial" panose="020B0604020202020204" pitchFamily="34" charset="0"/>
                <a:cs typeface="Arial" panose="020B0604020202020204" pitchFamily="34" charset="0"/>
              </a:rPr>
              <a:t>return_sequences</a:t>
            </a:r>
            <a:r>
              <a:rPr lang="en-US" sz="1400" dirty="0">
                <a:latin typeface="Arial" panose="020B0604020202020204" pitchFamily="34" charset="0"/>
                <a:cs typeface="Arial" panose="020B0604020202020204" pitchFamily="34" charset="0"/>
              </a:rPr>
              <a:t> set as true, so as to output a sequence for each time step, allowing stacking of further recurrent layers.</a:t>
            </a:r>
          </a:p>
          <a:p>
            <a:pPr marL="628650" lvl="1" indent="-171450" algn="just">
              <a:buFontTx/>
              <a:buChar char="-"/>
            </a:pPr>
            <a:r>
              <a:rPr lang="en-US" sz="1400" dirty="0">
                <a:latin typeface="Arial" panose="020B0604020202020204" pitchFamily="34" charset="0"/>
                <a:cs typeface="Arial" panose="020B0604020202020204" pitchFamily="34" charset="0"/>
              </a:rPr>
              <a:t>The second layer had 128 neurons while third had 64.</a:t>
            </a:r>
          </a:p>
          <a:p>
            <a:pPr marL="628650" lvl="1" indent="-171450" algn="just">
              <a:buFontTx/>
              <a:buChar char="-"/>
            </a:pPr>
            <a:r>
              <a:rPr lang="en-US" sz="1400" dirty="0">
                <a:latin typeface="Arial" panose="020B0604020202020204" pitchFamily="34" charset="0"/>
                <a:cs typeface="Arial" panose="020B0604020202020204" pitchFamily="34" charset="0"/>
              </a:rPr>
              <a:t>There was also time distributed dense layer with 64 neurons and activation function of RELU which applied a fully connected layer to each time step independently.</a:t>
            </a:r>
          </a:p>
          <a:p>
            <a:pPr marL="628650" lvl="1" indent="-171450" algn="just">
              <a:buFontTx/>
              <a:buChar char="-"/>
            </a:pPr>
            <a:r>
              <a:rPr lang="en-US" sz="1400" dirty="0">
                <a:latin typeface="Arial" panose="020B0604020202020204" pitchFamily="34" charset="0"/>
                <a:cs typeface="Arial" panose="020B0604020202020204" pitchFamily="34" charset="0"/>
              </a:rPr>
              <a:t>The fourth layer had 32 neurons which was set to only output the final time step.</a:t>
            </a:r>
          </a:p>
          <a:p>
            <a:pPr marL="628650" lvl="1" indent="-171450" algn="just">
              <a:buFontTx/>
              <a:buChar char="-"/>
            </a:pPr>
            <a:r>
              <a:rPr lang="en-US" sz="1400" dirty="0">
                <a:latin typeface="Arial" panose="020B0604020202020204" pitchFamily="34" charset="0"/>
                <a:cs typeface="Arial" panose="020B0604020202020204" pitchFamily="34" charset="0"/>
              </a:rPr>
              <a:t>The final layer applied a `</a:t>
            </a:r>
            <a:r>
              <a:rPr lang="en-US" sz="1400" dirty="0" err="1">
                <a:latin typeface="Arial" panose="020B0604020202020204" pitchFamily="34" charset="0"/>
                <a:cs typeface="Arial" panose="020B0604020202020204" pitchFamily="34" charset="0"/>
              </a:rPr>
              <a:t>softmax</a:t>
            </a:r>
            <a:r>
              <a:rPr lang="en-US" sz="1400" dirty="0">
                <a:latin typeface="Arial" panose="020B0604020202020204" pitchFamily="34" charset="0"/>
                <a:cs typeface="Arial" panose="020B0604020202020204" pitchFamily="34" charset="0"/>
              </a:rPr>
              <a:t>` activation function, outputting probabilities for each class.</a:t>
            </a:r>
          </a:p>
          <a:p>
            <a:pPr marL="628650" lvl="1" indent="-171450" algn="just">
              <a:buFontTx/>
              <a:buChar char="-"/>
            </a:pPr>
            <a:r>
              <a:rPr lang="en-US" sz="1400" dirty="0">
                <a:latin typeface="Arial" panose="020B0604020202020204" pitchFamily="34" charset="0"/>
                <a:cs typeface="Arial" panose="020B0604020202020204" pitchFamily="34" charset="0"/>
              </a:rPr>
              <a:t>Dropout with a rate of 0.4 was applied throughout for regularization.</a:t>
            </a:r>
          </a:p>
          <a:p>
            <a:pPr marL="628650" lvl="1" indent="-171450" algn="just">
              <a:buFontTx/>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CNN+LSTM model</a:t>
            </a:r>
            <a:endParaRPr lang="en-US" sz="1400" dirty="0">
              <a:latin typeface="Arial" panose="020B0604020202020204" pitchFamily="34" charset="0"/>
              <a:cs typeface="Arial" panose="020B0604020202020204" pitchFamily="34" charset="0"/>
            </a:endParaRPr>
          </a:p>
          <a:p>
            <a:pPr marL="742950" lvl="1" indent="-285750" algn="just">
              <a:buFontTx/>
              <a:buChar char="-"/>
            </a:pPr>
            <a:r>
              <a:rPr lang="en-US" sz="1400" dirty="0">
                <a:latin typeface="Arial" panose="020B0604020202020204" pitchFamily="34" charset="0"/>
                <a:cs typeface="Arial" panose="020B0604020202020204" pitchFamily="34" charset="0"/>
              </a:rPr>
              <a:t>The model starts with a 1D Convolutional layer with 64 filters and a kernel size of 3, followed by a </a:t>
            </a:r>
            <a:r>
              <a:rPr lang="en-US" sz="1400" dirty="0" err="1">
                <a:latin typeface="Arial" panose="020B0604020202020204" pitchFamily="34" charset="0"/>
                <a:cs typeface="Arial" panose="020B0604020202020204" pitchFamily="34" charset="0"/>
              </a:rPr>
              <a:t>MaxPooling</a:t>
            </a:r>
            <a:r>
              <a:rPr lang="en-US" sz="1400" dirty="0">
                <a:latin typeface="Arial" panose="020B0604020202020204" pitchFamily="34" charset="0"/>
                <a:cs typeface="Arial" panose="020B0604020202020204" pitchFamily="34" charset="0"/>
              </a:rPr>
              <a:t> layer with a pool size of 2 for </a:t>
            </a:r>
            <a:r>
              <a:rPr lang="en-US" sz="1400" dirty="0" err="1">
                <a:latin typeface="Arial" panose="020B0604020202020204" pitchFamily="34" charset="0"/>
                <a:cs typeface="Arial" panose="020B0604020202020204" pitchFamily="34" charset="0"/>
              </a:rPr>
              <a:t>downsampling</a:t>
            </a:r>
            <a:r>
              <a:rPr lang="en-US" sz="1400" dirty="0">
                <a:latin typeface="Arial" panose="020B0604020202020204" pitchFamily="34" charset="0"/>
                <a:cs typeface="Arial" panose="020B0604020202020204" pitchFamily="34" charset="0"/>
              </a:rPr>
              <a:t>. </a:t>
            </a:r>
          </a:p>
          <a:p>
            <a:pPr marL="742950" lvl="1" indent="-285750" algn="just">
              <a:buFontTx/>
              <a:buChar char="-"/>
            </a:pPr>
            <a:r>
              <a:rPr lang="en-US" sz="1400" dirty="0">
                <a:latin typeface="Arial" panose="020B0604020202020204" pitchFamily="34" charset="0"/>
                <a:cs typeface="Arial" panose="020B0604020202020204" pitchFamily="34" charset="0"/>
              </a:rPr>
              <a:t>The second layer is a Bidirectional LSTM with 128 neurons, set to return sequences, allowing the model to capture both past and future dependencies. </a:t>
            </a:r>
          </a:p>
          <a:p>
            <a:pPr marL="742950" lvl="1" indent="-285750" algn="just">
              <a:buFontTx/>
              <a:buChar char="-"/>
            </a:pPr>
            <a:r>
              <a:rPr lang="en-US" sz="1400" dirty="0">
                <a:latin typeface="Arial" panose="020B0604020202020204" pitchFamily="34" charset="0"/>
                <a:cs typeface="Arial" panose="020B0604020202020204" pitchFamily="34" charset="0"/>
              </a:rPr>
              <a:t>An Attention layer is applied next, which computes the attention mechanism between the output of the LSTM and itself, helping the model focus on relevant parts of the sequence.</a:t>
            </a:r>
          </a:p>
          <a:p>
            <a:pPr marL="742950" lvl="1" indent="-285750" algn="just">
              <a:buFontTx/>
              <a:buChar char="-"/>
            </a:pPr>
            <a:r>
              <a:rPr lang="en-US" sz="1400" dirty="0">
                <a:latin typeface="Arial" panose="020B0604020202020204" pitchFamily="34" charset="0"/>
                <a:cs typeface="Arial" panose="020B0604020202020204" pitchFamily="34" charset="0"/>
              </a:rPr>
              <a:t>The output from the Attention layer is then passed through a Flatten layer, followed by a Dense layer with 64 neurons and a </a:t>
            </a:r>
            <a:r>
              <a:rPr lang="en-US" sz="1400" dirty="0" err="1">
                <a:latin typeface="Arial" panose="020B0604020202020204" pitchFamily="34" charset="0"/>
                <a:cs typeface="Arial" panose="020B0604020202020204" pitchFamily="34" charset="0"/>
              </a:rPr>
              <a:t>ReLU</a:t>
            </a:r>
            <a:r>
              <a:rPr lang="en-US" sz="1400" dirty="0">
                <a:latin typeface="Arial" panose="020B0604020202020204" pitchFamily="34" charset="0"/>
                <a:cs typeface="Arial" panose="020B0604020202020204" pitchFamily="34" charset="0"/>
              </a:rPr>
              <a:t> activation function. </a:t>
            </a:r>
          </a:p>
          <a:p>
            <a:pPr marL="742950" lvl="1" indent="-285750" algn="just">
              <a:buFontTx/>
              <a:buChar char="-"/>
            </a:pPr>
            <a:r>
              <a:rPr lang="en-US" sz="1400" dirty="0">
                <a:latin typeface="Arial" panose="020B0604020202020204" pitchFamily="34" charset="0"/>
                <a:cs typeface="Arial" panose="020B0604020202020204" pitchFamily="34" charset="0"/>
              </a:rPr>
              <a:t>The final layer is a Dense layer with neurons equal to the number of unique classes in the target, applying a `</a:t>
            </a:r>
            <a:r>
              <a:rPr lang="en-US" sz="1400" dirty="0" err="1">
                <a:latin typeface="Arial" panose="020B0604020202020204" pitchFamily="34" charset="0"/>
                <a:cs typeface="Arial" panose="020B0604020202020204" pitchFamily="34" charset="0"/>
              </a:rPr>
              <a:t>softmax</a:t>
            </a:r>
            <a:r>
              <a:rPr lang="en-US" sz="1400" dirty="0">
                <a:latin typeface="Arial" panose="020B0604020202020204" pitchFamily="34" charset="0"/>
                <a:cs typeface="Arial" panose="020B0604020202020204" pitchFamily="34" charset="0"/>
              </a:rPr>
              <a:t>` activation to output probabilities for each class.</a:t>
            </a:r>
          </a:p>
          <a:p>
            <a:pPr marL="742950" lvl="1" indent="-285750" algn="just">
              <a:buFontTx/>
              <a:buChar char="-"/>
            </a:pPr>
            <a:r>
              <a:rPr lang="en-US" sz="1400" dirty="0">
                <a:latin typeface="Arial" panose="020B0604020202020204" pitchFamily="34" charset="0"/>
                <a:cs typeface="Arial" panose="020B0604020202020204" pitchFamily="34" charset="0"/>
              </a:rPr>
              <a:t>The model starts with an initial learning rate of 0.001 (or whichever rate you set in the optimizer). During training, if the validation loss does not improve for 3 consecutive epochs, the learning rate is reduced by a factor of 0.5 (halved), until it reaches a minimum threshold of 1e-6. This adaptive learning rate adjustment is handled using the </a:t>
            </a:r>
            <a:r>
              <a:rPr lang="en-US" sz="1400" dirty="0" err="1">
                <a:latin typeface="Arial" panose="020B0604020202020204" pitchFamily="34" charset="0"/>
                <a:cs typeface="Arial" panose="020B0604020202020204" pitchFamily="34" charset="0"/>
              </a:rPr>
              <a:t>ReduceLROnPlateau</a:t>
            </a:r>
            <a:r>
              <a:rPr lang="en-US" sz="1400" dirty="0">
                <a:latin typeface="Arial" panose="020B0604020202020204" pitchFamily="34" charset="0"/>
                <a:cs typeface="Arial" panose="020B0604020202020204" pitchFamily="34" charset="0"/>
              </a:rPr>
              <a:t> callback.</a:t>
            </a:r>
          </a:p>
        </p:txBody>
      </p:sp>
    </p:spTree>
    <p:extLst>
      <p:ext uri="{BB962C8B-B14F-4D97-AF65-F5344CB8AC3E}">
        <p14:creationId xmlns:p14="http://schemas.microsoft.com/office/powerpoint/2010/main" val="3056019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6B19-608C-83BB-8C35-E3BCD713A879}"/>
              </a:ext>
            </a:extLst>
          </p:cNvPr>
          <p:cNvSpPr>
            <a:spLocks noGrp="1"/>
          </p:cNvSpPr>
          <p:nvPr>
            <p:ph type="title"/>
          </p:nvPr>
        </p:nvSpPr>
        <p:spPr>
          <a:xfrm>
            <a:off x="838200" y="141605"/>
            <a:ext cx="10515600" cy="1325563"/>
          </a:xfrm>
        </p:spPr>
        <p:txBody>
          <a:bodyPr/>
          <a:lstStyle/>
          <a:p>
            <a:pPr algn="ctr"/>
            <a:r>
              <a:rPr lang="en-US" dirty="0"/>
              <a:t>Results</a:t>
            </a:r>
            <a:endParaRPr lang="en-IN" dirty="0"/>
          </a:p>
        </p:txBody>
      </p:sp>
      <p:pic>
        <p:nvPicPr>
          <p:cNvPr id="5" name="Picture 4">
            <a:extLst>
              <a:ext uri="{FF2B5EF4-FFF2-40B4-BE49-F238E27FC236}">
                <a16:creationId xmlns:a16="http://schemas.microsoft.com/office/drawing/2014/main" id="{4AA5D351-4D43-4FEC-F5C4-CB816E149A82}"/>
              </a:ext>
            </a:extLst>
          </p:cNvPr>
          <p:cNvPicPr>
            <a:picLocks noChangeAspect="1"/>
          </p:cNvPicPr>
          <p:nvPr/>
        </p:nvPicPr>
        <p:blipFill>
          <a:blip r:embed="rId2">
            <a:extLst>
              <a:ext uri="{28A0092B-C50C-407E-A947-70E740481C1C}">
                <a14:useLocalDpi xmlns:a14="http://schemas.microsoft.com/office/drawing/2010/main" val="0"/>
              </a:ext>
            </a:extLst>
          </a:blip>
          <a:srcRect t="1287" r="553" b="-357"/>
          <a:stretch/>
        </p:blipFill>
        <p:spPr>
          <a:xfrm>
            <a:off x="898862" y="1433626"/>
            <a:ext cx="4913247" cy="2758462"/>
          </a:xfrm>
          <a:prstGeom prst="rect">
            <a:avLst/>
          </a:prstGeom>
        </p:spPr>
      </p:pic>
      <p:pic>
        <p:nvPicPr>
          <p:cNvPr id="9" name="Picture 8">
            <a:extLst>
              <a:ext uri="{FF2B5EF4-FFF2-40B4-BE49-F238E27FC236}">
                <a16:creationId xmlns:a16="http://schemas.microsoft.com/office/drawing/2014/main" id="{E4BEBD43-A7C8-57D3-14B6-4F197742D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525" y="1467168"/>
            <a:ext cx="4774960" cy="2631655"/>
          </a:xfrm>
          <a:prstGeom prst="rect">
            <a:avLst/>
          </a:prstGeom>
        </p:spPr>
      </p:pic>
      <p:sp>
        <p:nvSpPr>
          <p:cNvPr id="3" name="TextBox 2">
            <a:extLst>
              <a:ext uri="{FF2B5EF4-FFF2-40B4-BE49-F238E27FC236}">
                <a16:creationId xmlns:a16="http://schemas.microsoft.com/office/drawing/2014/main" id="{1CED1969-810F-97A9-AD1D-CDE1F92939B1}"/>
              </a:ext>
            </a:extLst>
          </p:cNvPr>
          <p:cNvSpPr txBox="1"/>
          <p:nvPr/>
        </p:nvSpPr>
        <p:spPr>
          <a:xfrm>
            <a:off x="852901" y="4224361"/>
            <a:ext cx="49592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LSTM Model 1</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7AC3F72-910B-15A5-6BB4-7786093FF85A}"/>
              </a:ext>
            </a:extLst>
          </p:cNvPr>
          <p:cNvSpPr txBox="1"/>
          <p:nvPr/>
        </p:nvSpPr>
        <p:spPr>
          <a:xfrm>
            <a:off x="6394525" y="4192088"/>
            <a:ext cx="49592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LSTM Model 2</a:t>
            </a:r>
            <a:endParaRPr lang="en-I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1829854-9323-01AC-8507-ECAA2E490843}"/>
              </a:ext>
            </a:extLst>
          </p:cNvPr>
          <p:cNvSpPr txBox="1"/>
          <p:nvPr/>
        </p:nvSpPr>
        <p:spPr>
          <a:xfrm>
            <a:off x="838200" y="5088367"/>
            <a:ext cx="9983993"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LSTM model 1 gained a validation accuracy of 79.73% at 1200 epochs with a training accuracy of 84.68%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LSTM model 2 gained a validation accuracy of 85.82% at 1200 epochs with a training accuracy of 94.83%</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379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D1AD9-BFA1-3339-F424-C348AB144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56F0F-14B1-A727-2987-8F1D2919CFE4}"/>
              </a:ext>
            </a:extLst>
          </p:cNvPr>
          <p:cNvSpPr>
            <a:spLocks noGrp="1"/>
          </p:cNvSpPr>
          <p:nvPr>
            <p:ph type="title"/>
          </p:nvPr>
        </p:nvSpPr>
        <p:spPr>
          <a:xfrm>
            <a:off x="838200" y="141605"/>
            <a:ext cx="10515600" cy="1325563"/>
          </a:xfrm>
        </p:spPr>
        <p:txBody>
          <a:bodyPr/>
          <a:lstStyle/>
          <a:p>
            <a:pPr algn="ctr"/>
            <a:r>
              <a:rPr lang="en-US" dirty="0"/>
              <a:t>Results</a:t>
            </a:r>
            <a:endParaRPr lang="en-IN" dirty="0"/>
          </a:p>
        </p:txBody>
      </p:sp>
      <p:sp>
        <p:nvSpPr>
          <p:cNvPr id="6" name="TextBox 5">
            <a:extLst>
              <a:ext uri="{FF2B5EF4-FFF2-40B4-BE49-F238E27FC236}">
                <a16:creationId xmlns:a16="http://schemas.microsoft.com/office/drawing/2014/main" id="{49E1106C-A72F-B2CC-2A61-D8B3069FD819}"/>
              </a:ext>
            </a:extLst>
          </p:cNvPr>
          <p:cNvSpPr txBox="1"/>
          <p:nvPr/>
        </p:nvSpPr>
        <p:spPr>
          <a:xfrm>
            <a:off x="1136725" y="4343034"/>
            <a:ext cx="49592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GRU Model</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D841550-ACCB-9590-A0A8-B6924CE77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67" y="1359591"/>
            <a:ext cx="5363033" cy="2983443"/>
          </a:xfrm>
          <a:prstGeom prst="rect">
            <a:avLst/>
          </a:prstGeom>
        </p:spPr>
      </p:pic>
      <p:sp>
        <p:nvSpPr>
          <p:cNvPr id="8" name="TextBox 7">
            <a:extLst>
              <a:ext uri="{FF2B5EF4-FFF2-40B4-BE49-F238E27FC236}">
                <a16:creationId xmlns:a16="http://schemas.microsoft.com/office/drawing/2014/main" id="{54C84FFC-E898-0DA8-391E-3648BDC0348D}"/>
              </a:ext>
            </a:extLst>
          </p:cNvPr>
          <p:cNvSpPr txBox="1"/>
          <p:nvPr/>
        </p:nvSpPr>
        <p:spPr>
          <a:xfrm>
            <a:off x="978050" y="5237565"/>
            <a:ext cx="1071551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pretrained model named MobileNetV2 gained a validation accuracy of 90.16% at 1200 epochs with a training accuracy of 96.35%</a:t>
            </a: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GRU model gained a validation accuracy of 91.66% at 600 epochs with a training accuracy of 96.19%</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CNN+LSTM model gained a validation accuracy of 93.61% at just 64 epochs with a training accuracy of 98.25%</a:t>
            </a:r>
          </a:p>
        </p:txBody>
      </p:sp>
      <p:sp>
        <p:nvSpPr>
          <p:cNvPr id="3" name="TextBox 2">
            <a:extLst>
              <a:ext uri="{FF2B5EF4-FFF2-40B4-BE49-F238E27FC236}">
                <a16:creationId xmlns:a16="http://schemas.microsoft.com/office/drawing/2014/main" id="{7E952426-F726-585D-77FF-83982CBCFD1C}"/>
              </a:ext>
            </a:extLst>
          </p:cNvPr>
          <p:cNvSpPr txBox="1"/>
          <p:nvPr/>
        </p:nvSpPr>
        <p:spPr>
          <a:xfrm>
            <a:off x="6734288" y="4343034"/>
            <a:ext cx="495927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CNN+LSTM Model</a:t>
            </a:r>
            <a:endParaRPr lang="en-IN"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CD18DFE-DFF5-8745-E18A-456A06CFD3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9758" y="1359591"/>
            <a:ext cx="5023270" cy="2983443"/>
          </a:xfrm>
          <a:prstGeom prst="rect">
            <a:avLst/>
          </a:prstGeom>
        </p:spPr>
      </p:pic>
    </p:spTree>
    <p:extLst>
      <p:ext uri="{BB962C8B-B14F-4D97-AF65-F5344CB8AC3E}">
        <p14:creationId xmlns:p14="http://schemas.microsoft.com/office/powerpoint/2010/main" val="47271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405048-728E-6E4D-A946-859A47B58109}"/>
              </a:ext>
            </a:extLst>
          </p:cNvPr>
          <p:cNvSpPr>
            <a:spLocks noGrp="1"/>
          </p:cNvSpPr>
          <p:nvPr>
            <p:ph type="title"/>
          </p:nvPr>
        </p:nvSpPr>
        <p:spPr>
          <a:xfrm>
            <a:off x="838200" y="141605"/>
            <a:ext cx="10515600" cy="1325563"/>
          </a:xfrm>
        </p:spPr>
        <p:txBody>
          <a:bodyPr/>
          <a:lstStyle/>
          <a:p>
            <a:pPr algn="ctr"/>
            <a:r>
              <a:rPr lang="en-US" dirty="0"/>
              <a:t>Results</a:t>
            </a:r>
            <a:endParaRPr lang="en-IN" dirty="0"/>
          </a:p>
        </p:txBody>
      </p:sp>
      <p:pic>
        <p:nvPicPr>
          <p:cNvPr id="8" name="Picture 7">
            <a:extLst>
              <a:ext uri="{FF2B5EF4-FFF2-40B4-BE49-F238E27FC236}">
                <a16:creationId xmlns:a16="http://schemas.microsoft.com/office/drawing/2014/main" id="{F19202D9-8CC6-FA46-76A3-C3E783336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796" y="1382884"/>
            <a:ext cx="4575183" cy="2481741"/>
          </a:xfrm>
          <a:prstGeom prst="rect">
            <a:avLst/>
          </a:prstGeom>
        </p:spPr>
      </p:pic>
      <p:pic>
        <p:nvPicPr>
          <p:cNvPr id="10" name="Picture 9">
            <a:extLst>
              <a:ext uri="{FF2B5EF4-FFF2-40B4-BE49-F238E27FC236}">
                <a16:creationId xmlns:a16="http://schemas.microsoft.com/office/drawing/2014/main" id="{EF9A8CEC-9183-6C3C-DCD9-0561ADF4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180" y="1308601"/>
            <a:ext cx="4697256" cy="2556025"/>
          </a:xfrm>
          <a:prstGeom prst="rect">
            <a:avLst/>
          </a:prstGeom>
        </p:spPr>
      </p:pic>
      <p:pic>
        <p:nvPicPr>
          <p:cNvPr id="12" name="Picture 11">
            <a:extLst>
              <a:ext uri="{FF2B5EF4-FFF2-40B4-BE49-F238E27FC236}">
                <a16:creationId xmlns:a16="http://schemas.microsoft.com/office/drawing/2014/main" id="{4A3C2B59-36F8-DBA3-35C9-7956C4F31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782" y="3952186"/>
            <a:ext cx="4550197" cy="2510454"/>
          </a:xfrm>
          <a:prstGeom prst="rect">
            <a:avLst/>
          </a:prstGeom>
        </p:spPr>
      </p:pic>
      <p:pic>
        <p:nvPicPr>
          <p:cNvPr id="14" name="Picture 13">
            <a:extLst>
              <a:ext uri="{FF2B5EF4-FFF2-40B4-BE49-F238E27FC236}">
                <a16:creationId xmlns:a16="http://schemas.microsoft.com/office/drawing/2014/main" id="{D803C5CD-332D-B9B3-B448-718E20BBF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0108" y="3952187"/>
            <a:ext cx="4597921" cy="2510454"/>
          </a:xfrm>
          <a:prstGeom prst="rect">
            <a:avLst/>
          </a:prstGeom>
        </p:spPr>
      </p:pic>
    </p:spTree>
    <p:extLst>
      <p:ext uri="{BB962C8B-B14F-4D97-AF65-F5344CB8AC3E}">
        <p14:creationId xmlns:p14="http://schemas.microsoft.com/office/powerpoint/2010/main" val="639928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3DCD5-DA91-DC13-ED8D-FC6C772A52C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5F5B4CC-B143-F867-CBC0-C29BE20A218F}"/>
              </a:ext>
            </a:extLst>
          </p:cNvPr>
          <p:cNvSpPr>
            <a:spLocks noGrp="1"/>
          </p:cNvSpPr>
          <p:nvPr>
            <p:ph type="title"/>
          </p:nvPr>
        </p:nvSpPr>
        <p:spPr>
          <a:xfrm>
            <a:off x="5165015" y="259939"/>
            <a:ext cx="1861969" cy="1325563"/>
          </a:xfrm>
        </p:spPr>
        <p:txBody>
          <a:bodyPr/>
          <a:lstStyle/>
          <a:p>
            <a:pPr algn="ctr"/>
            <a:r>
              <a:rPr lang="en-US" dirty="0"/>
              <a:t>Results</a:t>
            </a:r>
            <a:endParaRPr lang="en-IN" dirty="0"/>
          </a:p>
        </p:txBody>
      </p:sp>
      <p:pic>
        <p:nvPicPr>
          <p:cNvPr id="4" name="Picture 3">
            <a:extLst>
              <a:ext uri="{FF2B5EF4-FFF2-40B4-BE49-F238E27FC236}">
                <a16:creationId xmlns:a16="http://schemas.microsoft.com/office/drawing/2014/main" id="{DB08DA50-6C5B-4907-8AD7-539C2633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581" y="1968970"/>
            <a:ext cx="7958838" cy="3614249"/>
          </a:xfrm>
          <a:prstGeom prst="rect">
            <a:avLst/>
          </a:prstGeom>
        </p:spPr>
      </p:pic>
    </p:spTree>
    <p:extLst>
      <p:ext uri="{BB962C8B-B14F-4D97-AF65-F5344CB8AC3E}">
        <p14:creationId xmlns:p14="http://schemas.microsoft.com/office/powerpoint/2010/main" val="304883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F754-9AD6-0C1F-7138-D577D3A7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E0160-A213-028F-3F30-1AA42F44BCDB}"/>
              </a:ext>
            </a:extLst>
          </p:cNvPr>
          <p:cNvSpPr>
            <a:spLocks noGrp="1"/>
          </p:cNvSpPr>
          <p:nvPr>
            <p:ph type="title"/>
          </p:nvPr>
        </p:nvSpPr>
        <p:spPr>
          <a:xfrm>
            <a:off x="838200" y="259939"/>
            <a:ext cx="10515600" cy="697491"/>
          </a:xfrm>
        </p:spPr>
        <p:txBody>
          <a:bodyPr/>
          <a:lstStyle/>
          <a:p>
            <a:pPr algn="ctr"/>
            <a:r>
              <a:rPr lang="en-US" dirty="0"/>
              <a:t>Outcome (App)</a:t>
            </a:r>
            <a:endParaRPr lang="en-IN" dirty="0"/>
          </a:p>
        </p:txBody>
      </p:sp>
      <p:sp>
        <p:nvSpPr>
          <p:cNvPr id="27" name="TextBox 26">
            <a:extLst>
              <a:ext uri="{FF2B5EF4-FFF2-40B4-BE49-F238E27FC236}">
                <a16:creationId xmlns:a16="http://schemas.microsoft.com/office/drawing/2014/main" id="{90F8FAA0-BC70-1062-CA4D-287933C99108}"/>
              </a:ext>
            </a:extLst>
          </p:cNvPr>
          <p:cNvSpPr txBox="1"/>
          <p:nvPr/>
        </p:nvSpPr>
        <p:spPr>
          <a:xfrm>
            <a:off x="344245" y="5335793"/>
            <a:ext cx="11629016"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App has 2 main modes:</a:t>
            </a:r>
          </a:p>
          <a:p>
            <a:pPr marL="342900" indent="-342900">
              <a:buFont typeface="+mj-lt"/>
              <a:buAutoNum type="arabicPeriod"/>
            </a:pPr>
            <a:r>
              <a:rPr lang="en-IN" dirty="0">
                <a:latin typeface="Arial" panose="020B0604020202020204" pitchFamily="34" charset="0"/>
                <a:cs typeface="Arial" panose="020B0604020202020204" pitchFamily="34" charset="0"/>
              </a:rPr>
              <a:t>Sign Prediction: User can upload a video and the sign that is performed in the video will be displayed.</a:t>
            </a:r>
          </a:p>
          <a:p>
            <a:pPr marL="342900" indent="-342900">
              <a:buFont typeface="+mj-lt"/>
              <a:buAutoNum type="arabicPeriod"/>
            </a:pPr>
            <a:r>
              <a:rPr lang="en-IN" dirty="0">
                <a:latin typeface="Arial" panose="020B0604020202020204" pitchFamily="34" charset="0"/>
                <a:cs typeface="Arial" panose="020B0604020202020204" pitchFamily="34" charset="0"/>
              </a:rPr>
              <a:t>Sign Challenge: User needs to upload a video that should include the given sign.</a:t>
            </a:r>
          </a:p>
        </p:txBody>
      </p:sp>
      <p:pic>
        <p:nvPicPr>
          <p:cNvPr id="1026" name="Picture 2">
            <a:extLst>
              <a:ext uri="{FF2B5EF4-FFF2-40B4-BE49-F238E27FC236}">
                <a16:creationId xmlns:a16="http://schemas.microsoft.com/office/drawing/2014/main" id="{074E69B4-C1E3-D00B-1848-FB6CEB626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795"/>
          <a:stretch>
            <a:fillRect/>
          </a:stretch>
        </p:blipFill>
        <p:spPr bwMode="auto">
          <a:xfrm>
            <a:off x="7965599" y="1380614"/>
            <a:ext cx="1768475" cy="37039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5" name="Picture 59">
            <a:extLst>
              <a:ext uri="{FF2B5EF4-FFF2-40B4-BE49-F238E27FC236}">
                <a16:creationId xmlns:a16="http://schemas.microsoft.com/office/drawing/2014/main" id="{F43606D5-B8A3-C059-B907-05853B67C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87"/>
          <a:stretch>
            <a:fillRect/>
          </a:stretch>
        </p:blipFill>
        <p:spPr bwMode="auto">
          <a:xfrm>
            <a:off x="9800478" y="1380614"/>
            <a:ext cx="1768475" cy="36877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3A93182-B5E9-21DA-903B-3A6C78CF03F8}"/>
              </a:ext>
            </a:extLst>
          </p:cNvPr>
          <p:cNvSpPr>
            <a:spLocks noChangeArrowheads="1"/>
          </p:cNvSpPr>
          <p:nvPr/>
        </p:nvSpPr>
        <p:spPr bwMode="auto">
          <a:xfrm>
            <a:off x="1710466" y="2623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AE37CEC2-2F36-978A-073A-DAF0254C127F}"/>
              </a:ext>
            </a:extLst>
          </p:cNvPr>
          <p:cNvSpPr>
            <a:spLocks noChangeArrowheads="1"/>
          </p:cNvSpPr>
          <p:nvPr/>
        </p:nvSpPr>
        <p:spPr bwMode="auto">
          <a:xfrm>
            <a:off x="1710466" y="8103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CFDFF028-1169-9CFE-0D09-61A3D00AC9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14"/>
          <a:stretch/>
        </p:blipFill>
        <p:spPr bwMode="auto">
          <a:xfrm>
            <a:off x="2450167" y="1380614"/>
            <a:ext cx="1772285" cy="3712210"/>
          </a:xfrm>
          <a:prstGeom prst="rect">
            <a:avLst/>
          </a:prstGeom>
          <a:noFill/>
          <a:ln>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B6DDD2D-98A4-6711-BB9F-F28C4F18AA29}"/>
              </a:ext>
            </a:extLst>
          </p:cNvPr>
          <p:cNvPicPr>
            <a:picLocks noChangeAspect="1"/>
          </p:cNvPicPr>
          <p:nvPr/>
        </p:nvPicPr>
        <p:blipFill>
          <a:blip r:embed="rId5"/>
          <a:srcRect t="2823"/>
          <a:stretch/>
        </p:blipFill>
        <p:spPr>
          <a:xfrm>
            <a:off x="6134530" y="1380614"/>
            <a:ext cx="1764665" cy="3715385"/>
          </a:xfrm>
          <a:prstGeom prst="rect">
            <a:avLst/>
          </a:prstGeom>
          <a:ln>
            <a:solidFill>
              <a:schemeClr val="tx1"/>
            </a:solidFill>
          </a:ln>
        </p:spPr>
      </p:pic>
      <p:pic>
        <p:nvPicPr>
          <p:cNvPr id="8" name="Picture 7">
            <a:extLst>
              <a:ext uri="{FF2B5EF4-FFF2-40B4-BE49-F238E27FC236}">
                <a16:creationId xmlns:a16="http://schemas.microsoft.com/office/drawing/2014/main" id="{BA1633D8-D8CA-5D9D-C43F-09C373B0D00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558"/>
          <a:stretch/>
        </p:blipFill>
        <p:spPr bwMode="auto">
          <a:xfrm>
            <a:off x="4288856" y="1380614"/>
            <a:ext cx="1779270" cy="3717290"/>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A916E1F-5260-E5F7-EA16-9AA85886A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4" y="1380613"/>
            <a:ext cx="1713329" cy="3712211"/>
          </a:xfrm>
          <a:prstGeom prst="rect">
            <a:avLst/>
          </a:prstGeom>
          <a:ln>
            <a:solidFill>
              <a:schemeClr val="tx1"/>
            </a:solidFill>
          </a:ln>
        </p:spPr>
      </p:pic>
    </p:spTree>
    <p:extLst>
      <p:ext uri="{BB962C8B-B14F-4D97-AF65-F5344CB8AC3E}">
        <p14:creationId xmlns:p14="http://schemas.microsoft.com/office/powerpoint/2010/main" val="190228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F66D-94D8-ADE4-F43C-3F47F82D0A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2E443EA-D928-C1C3-FF43-E54E3D0E69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85411"/>
          </a:xfrm>
        </p:spPr>
      </p:pic>
      <p:sp>
        <p:nvSpPr>
          <p:cNvPr id="3" name="TextBox 2">
            <a:extLst>
              <a:ext uri="{FF2B5EF4-FFF2-40B4-BE49-F238E27FC236}">
                <a16:creationId xmlns:a16="http://schemas.microsoft.com/office/drawing/2014/main" id="{8CBEDFD1-5605-BF7F-DF4C-F730B0E1A12F}"/>
              </a:ext>
            </a:extLst>
          </p:cNvPr>
          <p:cNvSpPr txBox="1"/>
          <p:nvPr/>
        </p:nvSpPr>
        <p:spPr>
          <a:xfrm>
            <a:off x="2282414" y="4788688"/>
            <a:ext cx="7894320" cy="707886"/>
          </a:xfrm>
          <a:prstGeom prst="rect">
            <a:avLst/>
          </a:prstGeom>
          <a:solidFill>
            <a:schemeClr val="bg1"/>
          </a:solidFill>
        </p:spPr>
        <p:txBody>
          <a:bodyPr wrap="square" rtlCol="0">
            <a:spAutoFit/>
          </a:bodyPr>
          <a:lstStyle/>
          <a:p>
            <a:pPr algn="ctr"/>
            <a:r>
              <a:rPr lang="en-IN" sz="2000" dirty="0">
                <a:solidFill>
                  <a:srgbClr val="032142"/>
                </a:solidFill>
                <a:latin typeface="Arial" panose="020B0604020202020204" pitchFamily="34" charset="0"/>
                <a:cs typeface="Arial" panose="020B0604020202020204" pitchFamily="34" charset="0"/>
              </a:rPr>
              <a:t>In conclusion, this project was successful in building the sign language learning app where in users can learn sign language. </a:t>
            </a:r>
          </a:p>
        </p:txBody>
      </p:sp>
      <p:sp>
        <p:nvSpPr>
          <p:cNvPr id="4" name="TextBox 3">
            <a:extLst>
              <a:ext uri="{FF2B5EF4-FFF2-40B4-BE49-F238E27FC236}">
                <a16:creationId xmlns:a16="http://schemas.microsoft.com/office/drawing/2014/main" id="{39989EAC-F19C-50C6-C2DF-B77D74F76D5A}"/>
              </a:ext>
            </a:extLst>
          </p:cNvPr>
          <p:cNvSpPr txBox="1"/>
          <p:nvPr/>
        </p:nvSpPr>
        <p:spPr>
          <a:xfrm>
            <a:off x="2402541" y="5477212"/>
            <a:ext cx="7894320" cy="1015663"/>
          </a:xfrm>
          <a:prstGeom prst="rect">
            <a:avLst/>
          </a:prstGeom>
          <a:solidFill>
            <a:schemeClr val="bg1"/>
          </a:solidFill>
        </p:spPr>
        <p:txBody>
          <a:bodyPr wrap="square" rtlCol="0">
            <a:spAutoFit/>
          </a:bodyPr>
          <a:lstStyle/>
          <a:p>
            <a:pPr algn="ctr"/>
            <a:r>
              <a:rPr lang="en-IN" sz="2000" dirty="0">
                <a:solidFill>
                  <a:srgbClr val="032142"/>
                </a:solidFill>
                <a:latin typeface="Arial" panose="020B0604020202020204" pitchFamily="34" charset="0"/>
                <a:cs typeface="Arial" panose="020B0604020202020204" pitchFamily="34" charset="0"/>
              </a:rPr>
              <a:t> </a:t>
            </a:r>
          </a:p>
          <a:p>
            <a:pPr algn="ctr"/>
            <a:endParaRPr lang="en-IN" sz="2000" dirty="0">
              <a:solidFill>
                <a:srgbClr val="032142"/>
              </a:solidFill>
              <a:latin typeface="Arial" panose="020B0604020202020204" pitchFamily="34" charset="0"/>
              <a:cs typeface="Arial" panose="020B0604020202020204" pitchFamily="34" charset="0"/>
            </a:endParaRPr>
          </a:p>
          <a:p>
            <a:pPr algn="ctr"/>
            <a:endParaRPr lang="en-IN" sz="2000" dirty="0">
              <a:solidFill>
                <a:srgbClr val="03214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2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6701-FDF9-14A7-1E49-34357EBA1EC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8487A03-1F4F-AC6B-AFDC-75B4130A5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05171"/>
          </a:xfrm>
        </p:spPr>
      </p:pic>
    </p:spTree>
    <p:extLst>
      <p:ext uri="{BB962C8B-B14F-4D97-AF65-F5344CB8AC3E}">
        <p14:creationId xmlns:p14="http://schemas.microsoft.com/office/powerpoint/2010/main" val="319044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7A08-A594-AEA3-36AC-8E5DB57F80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BA4391-33DA-9B26-A19F-8241A0FF40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03560"/>
          </a:xfrm>
        </p:spPr>
      </p:pic>
      <p:sp>
        <p:nvSpPr>
          <p:cNvPr id="3" name="TextBox 2">
            <a:extLst>
              <a:ext uri="{FF2B5EF4-FFF2-40B4-BE49-F238E27FC236}">
                <a16:creationId xmlns:a16="http://schemas.microsoft.com/office/drawing/2014/main" id="{6CD56DD6-D22C-A7BD-D26A-6E7C9CF2DFCE}"/>
              </a:ext>
            </a:extLst>
          </p:cNvPr>
          <p:cNvSpPr txBox="1"/>
          <p:nvPr/>
        </p:nvSpPr>
        <p:spPr>
          <a:xfrm>
            <a:off x="1744531" y="4725172"/>
            <a:ext cx="8702937" cy="1323439"/>
          </a:xfrm>
          <a:prstGeom prst="rect">
            <a:avLst/>
          </a:prstGeom>
          <a:solidFill>
            <a:schemeClr val="bg1"/>
          </a:solidFill>
        </p:spPr>
        <p:txBody>
          <a:bodyPr wrap="square" rtlCol="0">
            <a:spAutoFit/>
          </a:bodyPr>
          <a:lstStyle/>
          <a:p>
            <a:pPr algn="ctr"/>
            <a:r>
              <a:rPr lang="en-IN" sz="2000" dirty="0">
                <a:solidFill>
                  <a:srgbClr val="032142"/>
                </a:solidFill>
                <a:latin typeface="Arial" panose="020B0604020202020204" pitchFamily="34" charset="0"/>
                <a:cs typeface="Arial" panose="020B0604020202020204" pitchFamily="34" charset="0"/>
              </a:rPr>
              <a:t>Sign Language Detection is crucial in empowering individuals with disabilities such as muteness to learn sign language. This project serves as a bridge for helping individuals with such disabilities to effectively learn sign language through the means of an app.</a:t>
            </a:r>
          </a:p>
        </p:txBody>
      </p:sp>
    </p:spTree>
    <p:extLst>
      <p:ext uri="{BB962C8B-B14F-4D97-AF65-F5344CB8AC3E}">
        <p14:creationId xmlns:p14="http://schemas.microsoft.com/office/powerpoint/2010/main" val="80373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6A43-BC62-4A94-AD54-4358BD66459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969ED5F-F9D9-D95C-B050-6190491842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85411"/>
          </a:xfrm>
        </p:spPr>
      </p:pic>
    </p:spTree>
    <p:extLst>
      <p:ext uri="{BB962C8B-B14F-4D97-AF65-F5344CB8AC3E}">
        <p14:creationId xmlns:p14="http://schemas.microsoft.com/office/powerpoint/2010/main" val="361636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4E54-C08F-D7C2-E4DA-FE5654AA7C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76460DB-F8CD-342D-F0DC-E4B1093CC7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3470"/>
          </a:xfrm>
        </p:spPr>
      </p:pic>
      <p:sp>
        <p:nvSpPr>
          <p:cNvPr id="3" name="TextBox 2">
            <a:extLst>
              <a:ext uri="{FF2B5EF4-FFF2-40B4-BE49-F238E27FC236}">
                <a16:creationId xmlns:a16="http://schemas.microsoft.com/office/drawing/2014/main" id="{8EF8B7F2-89A7-B5BD-43D7-B1A9D64E43A9}"/>
              </a:ext>
            </a:extLst>
          </p:cNvPr>
          <p:cNvSpPr txBox="1"/>
          <p:nvPr/>
        </p:nvSpPr>
        <p:spPr>
          <a:xfrm>
            <a:off x="4043680" y="2651760"/>
            <a:ext cx="7142480" cy="2554545"/>
          </a:xfrm>
          <a:prstGeom prst="rect">
            <a:avLst/>
          </a:prstGeom>
          <a:solidFill>
            <a:schemeClr val="tx1"/>
          </a:solidFill>
        </p:spPr>
        <p:txBody>
          <a:bodyPr wrap="square" rtlCol="0">
            <a:spAutoFit/>
          </a:bodyPr>
          <a:lstStyle/>
          <a:p>
            <a:pPr marL="285750" indent="-285750" algn="just">
              <a:buFont typeface="Arial" panose="020B0604020202020204" pitchFamily="34" charset="0"/>
              <a:buChar char="•"/>
            </a:pPr>
            <a:r>
              <a:rPr lang="en-US" sz="1600" dirty="0">
                <a:solidFill>
                  <a:schemeClr val="bg1"/>
                </a:solidFill>
                <a:highlight>
                  <a:srgbClr val="000000"/>
                </a:highlight>
                <a:latin typeface="Arial" panose="020B0604020202020204" pitchFamily="34" charset="0"/>
                <a:cs typeface="Arial" panose="020B0604020202020204" pitchFamily="34" charset="0"/>
              </a:rPr>
              <a:t>The dataset used for this purpose was obtained from </a:t>
            </a:r>
            <a:r>
              <a:rPr lang="en-US" sz="1600" dirty="0" err="1">
                <a:solidFill>
                  <a:schemeClr val="bg1"/>
                </a:solidFill>
                <a:highlight>
                  <a:srgbClr val="000000"/>
                </a:highlight>
                <a:latin typeface="Arial" panose="020B0604020202020204" pitchFamily="34" charset="0"/>
                <a:cs typeface="Arial" panose="020B0604020202020204" pitchFamily="34" charset="0"/>
              </a:rPr>
              <a:t>Zenodo</a:t>
            </a:r>
            <a:r>
              <a:rPr lang="en-US" sz="1600" dirty="0">
                <a:solidFill>
                  <a:schemeClr val="bg1"/>
                </a:solidFill>
                <a:highlight>
                  <a:srgbClr val="000000"/>
                </a:highlight>
                <a:latin typeface="Arial" panose="020B0604020202020204" pitchFamily="34" charset="0"/>
                <a:cs typeface="Arial" panose="020B0604020202020204" pitchFamily="34" charset="0"/>
              </a:rPr>
              <a:t>, named “</a:t>
            </a:r>
            <a:r>
              <a:rPr lang="en-IN" sz="1600" i="0" dirty="0">
                <a:solidFill>
                  <a:schemeClr val="bg1"/>
                </a:solidFill>
                <a:effectLst/>
                <a:highlight>
                  <a:srgbClr val="000000"/>
                </a:highlight>
                <a:latin typeface="Arial" panose="020B0604020202020204" pitchFamily="34" charset="0"/>
                <a:cs typeface="Arial" panose="020B0604020202020204" pitchFamily="34" charset="0"/>
              </a:rPr>
              <a:t>INCLUDE – ISL”</a:t>
            </a:r>
            <a:r>
              <a:rPr lang="en-US" sz="1600" dirty="0">
                <a:solidFill>
                  <a:schemeClr val="bg1"/>
                </a:solidFill>
                <a:highlight>
                  <a:srgbClr val="000000"/>
                </a:highlight>
                <a:latin typeface="Arial" panose="020B0604020202020204" pitchFamily="34" charset="0"/>
                <a:cs typeface="Arial" panose="020B0604020202020204" pitchFamily="34" charset="0"/>
              </a:rPr>
              <a:t> which consists of 46 directories covering different types of categories of signs like greetings, adjectives, clothes etc. 	</a:t>
            </a:r>
          </a:p>
          <a:p>
            <a:pPr marL="285750" indent="-285750" algn="just">
              <a:buFont typeface="Arial" panose="020B0604020202020204" pitchFamily="34" charset="0"/>
              <a:buChar char="•"/>
            </a:pPr>
            <a:endParaRPr lang="en-US" sz="1600" dirty="0">
              <a:solidFill>
                <a:schemeClr val="bg1"/>
              </a:solidFill>
              <a:highlight>
                <a:srgbClr val="000000"/>
              </a:highligh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solidFill>
                  <a:schemeClr val="bg1"/>
                </a:solidFill>
                <a:highlight>
                  <a:srgbClr val="000000"/>
                </a:highlight>
                <a:latin typeface="Arial" panose="020B0604020202020204" pitchFamily="34" charset="0"/>
                <a:cs typeface="Arial" panose="020B0604020202020204" pitchFamily="34" charset="0"/>
              </a:rPr>
              <a:t>Each of these directories consists of several sub directories, that corresponds to a specific category of sign, and contains several videos with the format “MOV” of that sign.</a:t>
            </a:r>
          </a:p>
          <a:p>
            <a:pPr marL="285750" indent="-285750" algn="just">
              <a:buFont typeface="Arial" panose="020B0604020202020204" pitchFamily="34" charset="0"/>
              <a:buChar char="•"/>
            </a:pPr>
            <a:endParaRPr lang="en-US" sz="1600" dirty="0">
              <a:solidFill>
                <a:schemeClr val="bg1"/>
              </a:solidFill>
              <a:highlight>
                <a:srgbClr val="000000"/>
              </a:highligh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solidFill>
                  <a:schemeClr val="bg1"/>
                </a:solidFill>
                <a:highlight>
                  <a:srgbClr val="000000"/>
                </a:highlight>
                <a:latin typeface="Arial" panose="020B0604020202020204" pitchFamily="34" charset="0"/>
                <a:cs typeface="Arial" panose="020B0604020202020204" pitchFamily="34" charset="0"/>
              </a:rPr>
              <a:t>In this implementation, we focused over predicting the adjective – signs initially which shifted to predicting greetings.</a:t>
            </a:r>
          </a:p>
        </p:txBody>
      </p:sp>
    </p:spTree>
    <p:extLst>
      <p:ext uri="{BB962C8B-B14F-4D97-AF65-F5344CB8AC3E}">
        <p14:creationId xmlns:p14="http://schemas.microsoft.com/office/powerpoint/2010/main" val="387413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3EB67-7EA5-CA75-2B2D-7A48240CF0C9}"/>
            </a:ext>
          </a:extLst>
        </p:cNvPr>
        <p:cNvGrpSpPr/>
        <p:nvPr/>
      </p:nvGrpSpPr>
      <p:grpSpPr>
        <a:xfrm>
          <a:off x="0" y="0"/>
          <a:ext cx="0" cy="0"/>
          <a:chOff x="0" y="0"/>
          <a:chExt cx="0" cy="0"/>
        </a:xfrm>
      </p:grpSpPr>
      <p:pic>
        <p:nvPicPr>
          <p:cNvPr id="1028" name="Picture 4" descr="Why we need more people trained in ISL or Indian Sign Language | Bengaluru  News - Times of India">
            <a:extLst>
              <a:ext uri="{FF2B5EF4-FFF2-40B4-BE49-F238E27FC236}">
                <a16:creationId xmlns:a16="http://schemas.microsoft.com/office/drawing/2014/main" id="{818FAAAD-B0CF-6B02-2BA5-F03FACCB8C1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2C8217-DD3E-6F1F-4152-182E3883A21A}"/>
              </a:ext>
            </a:extLst>
          </p:cNvPr>
          <p:cNvSpPr>
            <a:spLocks noGrp="1"/>
          </p:cNvSpPr>
          <p:nvPr>
            <p:ph type="title"/>
          </p:nvPr>
        </p:nvSpPr>
        <p:spPr>
          <a:xfrm>
            <a:off x="5236621" y="0"/>
            <a:ext cx="1718758" cy="1325563"/>
          </a:xfrm>
        </p:spPr>
        <p:txBody>
          <a:bodyPr/>
          <a:lstStyle/>
          <a:p>
            <a:r>
              <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SDGs</a:t>
            </a:r>
          </a:p>
        </p:txBody>
      </p:sp>
      <p:sp>
        <p:nvSpPr>
          <p:cNvPr id="7" name="Rectangle 5">
            <a:extLst>
              <a:ext uri="{FF2B5EF4-FFF2-40B4-BE49-F238E27FC236}">
                <a16:creationId xmlns:a16="http://schemas.microsoft.com/office/drawing/2014/main" id="{AE0FF5BA-F04B-5286-A20C-F8F32955B759}"/>
              </a:ext>
            </a:extLst>
          </p:cNvPr>
          <p:cNvSpPr>
            <a:spLocks noChangeArrowheads="1"/>
          </p:cNvSpPr>
          <p:nvPr/>
        </p:nvSpPr>
        <p:spPr bwMode="auto">
          <a:xfrm>
            <a:off x="2605762" y="1593523"/>
            <a:ext cx="87955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altLang="en-US" dirty="0">
                <a:ln w="0"/>
                <a:effectLst>
                  <a:outerShdw blurRad="38100" dist="19050" dir="2700000" algn="tl" rotWithShape="0">
                    <a:schemeClr val="dk1">
                      <a:alpha val="40000"/>
                    </a:schemeClr>
                  </a:outerShdw>
                </a:effectLst>
                <a:latin typeface="Arial" panose="020B0604020202020204" pitchFamily="34" charset="0"/>
              </a:rPr>
              <a:t>The app would contribute to providing inclusive and equitable quality education by offering resources to teach sign language, making education accessible to people with hearing impairments and promoting lifelong learning opportunities for all.</a:t>
            </a:r>
          </a:p>
        </p:txBody>
      </p:sp>
      <p:pic>
        <p:nvPicPr>
          <p:cNvPr id="1031" name="Picture 7" descr="Sustainable Development Goal 4 - Wikipedia">
            <a:extLst>
              <a:ext uri="{FF2B5EF4-FFF2-40B4-BE49-F238E27FC236}">
                <a16:creationId xmlns:a16="http://schemas.microsoft.com/office/drawing/2014/main" id="{8BDCCEF4-699A-462B-E639-97EAD722B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87" y="1325563"/>
            <a:ext cx="1608267" cy="1608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020F4A-85F5-9842-1335-232383CD2D6A}"/>
              </a:ext>
            </a:extLst>
          </p:cNvPr>
          <p:cNvSpPr txBox="1"/>
          <p:nvPr/>
        </p:nvSpPr>
        <p:spPr>
          <a:xfrm>
            <a:off x="2605763" y="3324005"/>
            <a:ext cx="8795550" cy="1200329"/>
          </a:xfrm>
          <a:prstGeom prst="rect">
            <a:avLst/>
          </a:prstGeom>
          <a:noFill/>
        </p:spPr>
        <p:txBody>
          <a:bodyPr wrap="square">
            <a:spAutoFit/>
          </a:bodyPr>
          <a:lstStyle/>
          <a:p>
            <a:pPr lvl="0" algn="just" eaLnBrk="0" fontAlgn="base" hangingPunct="0">
              <a:spcBef>
                <a:spcPct val="0"/>
              </a:spcBef>
              <a:spcAft>
                <a:spcPct val="0"/>
              </a:spcAft>
            </a:pPr>
            <a:r>
              <a:rPr lang="en-US" altLang="en-US" dirty="0">
                <a:ln w="0"/>
                <a:effectLst>
                  <a:outerShdw blurRad="38100" dist="19050" dir="2700000" algn="tl" rotWithShape="0">
                    <a:schemeClr val="dk1">
                      <a:alpha val="40000"/>
                    </a:schemeClr>
                  </a:outerShdw>
                </a:effectLst>
                <a:latin typeface="Arial" panose="020B0604020202020204" pitchFamily="34" charset="0"/>
              </a:rPr>
              <a:t>The app would help reduce inequalities by providing the deaf and hard-of-hearing community with tools to communicate more effectively and integrate into mainstream society. It promotes inclusivity and accessibility in communication, reducing the social and cultural barriers faced by people with disabilities.</a:t>
            </a:r>
          </a:p>
        </p:txBody>
      </p:sp>
      <p:pic>
        <p:nvPicPr>
          <p:cNvPr id="1033" name="Picture 9" descr="Sustainable Development Goal 10 - Wikipedia">
            <a:extLst>
              <a:ext uri="{FF2B5EF4-FFF2-40B4-BE49-F238E27FC236}">
                <a16:creationId xmlns:a16="http://schemas.microsoft.com/office/drawing/2014/main" id="{CADEC576-59D3-98FE-6FA5-D2EEB6931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87" y="3120037"/>
            <a:ext cx="1608267" cy="1608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1D7189-A41D-93C8-F72C-71E7F90C8FFE}"/>
              </a:ext>
            </a:extLst>
          </p:cNvPr>
          <p:cNvSpPr txBox="1"/>
          <p:nvPr/>
        </p:nvSpPr>
        <p:spPr>
          <a:xfrm>
            <a:off x="2605762" y="5331486"/>
            <a:ext cx="8926436" cy="923330"/>
          </a:xfrm>
          <a:prstGeom prst="rect">
            <a:avLst/>
          </a:prstGeom>
          <a:noFill/>
        </p:spPr>
        <p:txBody>
          <a:bodyPr wrap="square">
            <a:spAutoFit/>
          </a:bodyPr>
          <a:lstStyle/>
          <a:p>
            <a:pPr lvl="0" algn="just" eaLnBrk="0" fontAlgn="base" hangingPunct="0">
              <a:spcBef>
                <a:spcPct val="0"/>
              </a:spcBef>
              <a:spcAft>
                <a:spcPct val="0"/>
              </a:spcAft>
            </a:pPr>
            <a:r>
              <a:rPr lang="en-US" altLang="en-US" dirty="0">
                <a:ln w="0"/>
                <a:effectLst>
                  <a:outerShdw blurRad="38100" dist="19050" dir="2700000" algn="tl" rotWithShape="0">
                    <a:schemeClr val="dk1">
                      <a:alpha val="40000"/>
                    </a:schemeClr>
                  </a:outerShdw>
                </a:effectLst>
                <a:latin typeface="Arial" panose="020B0604020202020204" pitchFamily="34" charset="0"/>
              </a:rPr>
              <a:t>By promoting accessibility and communication, the app contributes to building more inclusive societies. It supports the right of people with hearing disabilities to participate in public life, access services, and engage in their communities.</a:t>
            </a:r>
          </a:p>
        </p:txBody>
      </p:sp>
      <p:pic>
        <p:nvPicPr>
          <p:cNvPr id="1035" name="Picture 11" descr="sdg16 – APSD">
            <a:extLst>
              <a:ext uri="{FF2B5EF4-FFF2-40B4-BE49-F238E27FC236}">
                <a16:creationId xmlns:a16="http://schemas.microsoft.com/office/drawing/2014/main" id="{62F0F168-7975-E21B-25A0-A55CC0E81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687" y="4989018"/>
            <a:ext cx="1608267" cy="1608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4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93188A-82F3-1373-E038-ADA2F98F5B4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 b="92096"/>
          <a:stretch/>
        </p:blipFill>
        <p:spPr>
          <a:xfrm>
            <a:off x="7059" y="-11913"/>
            <a:ext cx="12192000" cy="540233"/>
          </a:xfrm>
        </p:spPr>
      </p:pic>
      <p:pic>
        <p:nvPicPr>
          <p:cNvPr id="8" name="Content Placeholder 4">
            <a:extLst>
              <a:ext uri="{FF2B5EF4-FFF2-40B4-BE49-F238E27FC236}">
                <a16:creationId xmlns:a16="http://schemas.microsoft.com/office/drawing/2014/main" id="{E05E8A79-A999-A24A-0B8A-48826766CE0F}"/>
              </a:ext>
            </a:extLst>
          </p:cNvPr>
          <p:cNvPicPr>
            <a:picLocks noChangeAspect="1"/>
          </p:cNvPicPr>
          <p:nvPr/>
        </p:nvPicPr>
        <p:blipFill>
          <a:blip r:embed="rId2">
            <a:extLst>
              <a:ext uri="{28A0092B-C50C-407E-A947-70E740481C1C}">
                <a14:useLocalDpi xmlns:a14="http://schemas.microsoft.com/office/drawing/2010/main" val="0"/>
              </a:ext>
            </a:extLst>
          </a:blip>
          <a:srcRect l="18975" t="15932" r="48025" b="73085"/>
          <a:stretch/>
        </p:blipFill>
        <p:spPr>
          <a:xfrm>
            <a:off x="2072640" y="577155"/>
            <a:ext cx="4023360" cy="750560"/>
          </a:xfrm>
          <a:prstGeom prst="rect">
            <a:avLst/>
          </a:prstGeom>
        </p:spPr>
      </p:pic>
      <p:sp>
        <p:nvSpPr>
          <p:cNvPr id="10" name="Rectangle 3">
            <a:extLst>
              <a:ext uri="{FF2B5EF4-FFF2-40B4-BE49-F238E27FC236}">
                <a16:creationId xmlns:a16="http://schemas.microsoft.com/office/drawing/2014/main" id="{CAF32BEB-24E3-3C98-D5B7-42B9C00FB4F1}"/>
              </a:ext>
            </a:extLst>
          </p:cNvPr>
          <p:cNvSpPr>
            <a:spLocks noChangeArrowheads="1"/>
          </p:cNvSpPr>
          <p:nvPr/>
        </p:nvSpPr>
        <p:spPr bwMode="auto">
          <a:xfrm>
            <a:off x="252632" y="1833700"/>
            <a:ext cx="713895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Video Frame Extraction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Video frames were converted from BGR to RGB format using OpenCV</a:t>
            </a:r>
            <a:r>
              <a:rPr lang="en-US" altLang="en-US" sz="1200" dirty="0">
                <a:latin typeface="Arial" panose="020B0604020202020204" pitchFamily="34" charset="0"/>
                <a:cs typeface="Arial" panose="020B0604020202020204" pitchFamily="34" charset="0"/>
              </a:rPr>
              <a:t> method</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(cv2.cvtColor).</a:t>
            </a:r>
            <a:endParaRPr lang="en-US" altLang="en-US" sz="1200" dirty="0">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MediaPipe Pose model was used to extract pose landmarks from each frame.</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Landmark Detection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3D coordinates (x, y, z) were extracted for each body part where landmarks were detected.</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Organizing Data</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T</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he extracted pose landmarks was stored in a structured format (NumPy array).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C</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orresponding labels (e.g., activity type or sign name) were assigned to the data.</a:t>
            </a:r>
            <a:endParaRPr lang="en-US" altLang="en-US" sz="1200" dirty="0">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The p</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rocessed datasets (</a:t>
            </a:r>
            <a:r>
              <a:rPr kumimoji="0" lang="en-US" altLang="en-US"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pose_landmarks.npy</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en-US" altLang="en-US"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pose_labels.npy</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were saved for efficient reloading and reuse.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200" b="1" dirty="0">
                <a:latin typeface="Arial" panose="020B0604020202020204" pitchFamily="34" charset="0"/>
                <a:cs typeface="Arial" panose="020B0604020202020204" pitchFamily="34" charset="0"/>
              </a:rPr>
              <a:t>Label Distribution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The occurrences of labels throughout the data was visualized and they were found to be unequal (“Good Morning”:1400,”Alright”:</a:t>
            </a:r>
            <a:r>
              <a:rPr lang="en-IN" altLang="en-US" sz="1200" dirty="0">
                <a:latin typeface="Arial" panose="020B0604020202020204" pitchFamily="34" charset="0"/>
                <a:cs typeface="Arial" panose="020B0604020202020204" pitchFamily="34" charset="0"/>
              </a:rPr>
              <a:t>1417,”Good Afternoon”:1485,”How Are You”: 1676, “Hello”:1300</a:t>
            </a:r>
            <a:r>
              <a:rPr lang="en-US" altLang="en-US" sz="1200" dirty="0">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Managing </a:t>
            </a:r>
            <a:r>
              <a:rPr lang="en-US" altLang="en-US" sz="1200" b="1" dirty="0">
                <a:latin typeface="Arial" panose="020B0604020202020204" pitchFamily="34" charset="0"/>
                <a:cs typeface="Arial" panose="020B0604020202020204" pitchFamily="34" charset="0"/>
              </a:rPr>
              <a:t>Landmarks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The</a:t>
            </a:r>
            <a:r>
              <a:rPr lang="en-US" altLang="en-US" sz="1200" dirty="0">
                <a:latin typeface="Arial" panose="020B0604020202020204" pitchFamily="34" charset="0"/>
                <a:cs typeface="Arial" panose="020B0604020202020204" pitchFamily="34" charset="0"/>
              </a:rPr>
              <a:t> shape of landmarks were visualized and fixed the inconsistency by padding or truncating.</a:t>
            </a:r>
          </a:p>
          <a:p>
            <a:pPr marR="0" lvl="0" algn="l"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Normalization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data was normalized using </a:t>
            </a:r>
            <a:r>
              <a:rPr kumimoji="0" lang="en-US" altLang="en-US"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StandardScaler</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for preventing features from disproportionately influencing the results.</a:t>
            </a:r>
          </a:p>
        </p:txBody>
      </p:sp>
      <p:pic>
        <p:nvPicPr>
          <p:cNvPr id="12" name="Content Placeholder 4">
            <a:extLst>
              <a:ext uri="{FF2B5EF4-FFF2-40B4-BE49-F238E27FC236}">
                <a16:creationId xmlns:a16="http://schemas.microsoft.com/office/drawing/2014/main" id="{1CB5729D-D4DC-053D-A46D-DE6FEBCC6E9C}"/>
              </a:ext>
            </a:extLst>
          </p:cNvPr>
          <p:cNvPicPr>
            <a:picLocks noChangeAspect="1"/>
          </p:cNvPicPr>
          <p:nvPr/>
        </p:nvPicPr>
        <p:blipFill>
          <a:blip r:embed="rId2">
            <a:extLst>
              <a:ext uri="{28A0092B-C50C-407E-A947-70E740481C1C}">
                <a14:useLocalDpi xmlns:a14="http://schemas.microsoft.com/office/drawing/2010/main" val="0"/>
              </a:ext>
            </a:extLst>
          </a:blip>
          <a:srcRect l="51618" t="15932" b="73085"/>
          <a:stretch/>
        </p:blipFill>
        <p:spPr>
          <a:xfrm>
            <a:off x="6096000" y="577155"/>
            <a:ext cx="5898763" cy="750560"/>
          </a:xfrm>
          <a:prstGeom prst="rect">
            <a:avLst/>
          </a:prstGeom>
        </p:spPr>
      </p:pic>
      <p:pic>
        <p:nvPicPr>
          <p:cNvPr id="14" name="Picture 13">
            <a:extLst>
              <a:ext uri="{FF2B5EF4-FFF2-40B4-BE49-F238E27FC236}">
                <a16:creationId xmlns:a16="http://schemas.microsoft.com/office/drawing/2014/main" id="{7DC911E0-A18B-2632-C483-726E9D6E16E0}"/>
              </a:ext>
            </a:extLst>
          </p:cNvPr>
          <p:cNvPicPr>
            <a:picLocks noChangeAspect="1"/>
          </p:cNvPicPr>
          <p:nvPr/>
        </p:nvPicPr>
        <p:blipFill>
          <a:blip r:embed="rId3">
            <a:extLst>
              <a:ext uri="{28A0092B-C50C-407E-A947-70E740481C1C}">
                <a14:useLocalDpi xmlns:a14="http://schemas.microsoft.com/office/drawing/2010/main" val="0"/>
              </a:ext>
            </a:extLst>
          </a:blip>
          <a:srcRect l="1717" t="10730" r="31796" b="3535"/>
          <a:stretch/>
        </p:blipFill>
        <p:spPr>
          <a:xfrm>
            <a:off x="7701949" y="1485420"/>
            <a:ext cx="3809814" cy="2349090"/>
          </a:xfrm>
          <a:prstGeom prst="rect">
            <a:avLst/>
          </a:prstGeom>
        </p:spPr>
      </p:pic>
      <p:pic>
        <p:nvPicPr>
          <p:cNvPr id="15" name="Picture 14">
            <a:extLst>
              <a:ext uri="{FF2B5EF4-FFF2-40B4-BE49-F238E27FC236}">
                <a16:creationId xmlns:a16="http://schemas.microsoft.com/office/drawing/2014/main" id="{A0B4D41B-72E5-7165-A165-34C84361D8EB}"/>
              </a:ext>
            </a:extLst>
          </p:cNvPr>
          <p:cNvPicPr>
            <a:picLocks noChangeAspect="1"/>
          </p:cNvPicPr>
          <p:nvPr/>
        </p:nvPicPr>
        <p:blipFill>
          <a:blip r:embed="rId4">
            <a:extLst>
              <a:ext uri="{28A0092B-C50C-407E-A947-70E740481C1C}">
                <a14:useLocalDpi xmlns:a14="http://schemas.microsoft.com/office/drawing/2010/main" val="0"/>
              </a:ext>
            </a:extLst>
          </a:blip>
          <a:srcRect l="1716" t="14265" r="31795" b="3567"/>
          <a:stretch/>
        </p:blipFill>
        <p:spPr>
          <a:xfrm>
            <a:off x="7701949" y="4142822"/>
            <a:ext cx="3809814" cy="2251364"/>
          </a:xfrm>
          <a:prstGeom prst="rect">
            <a:avLst/>
          </a:prstGeom>
        </p:spPr>
      </p:pic>
    </p:spTree>
    <p:extLst>
      <p:ext uri="{BB962C8B-B14F-4D97-AF65-F5344CB8AC3E}">
        <p14:creationId xmlns:p14="http://schemas.microsoft.com/office/powerpoint/2010/main" val="166552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0C47D-0AEE-22D4-8794-3AED71BE454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126613-CCA2-60FD-A2DE-2BE894C4D2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 b="92096"/>
          <a:stretch/>
        </p:blipFill>
        <p:spPr>
          <a:xfrm>
            <a:off x="7059" y="-11913"/>
            <a:ext cx="12192000" cy="540233"/>
          </a:xfrm>
        </p:spPr>
      </p:pic>
      <p:pic>
        <p:nvPicPr>
          <p:cNvPr id="8" name="Content Placeholder 4">
            <a:extLst>
              <a:ext uri="{FF2B5EF4-FFF2-40B4-BE49-F238E27FC236}">
                <a16:creationId xmlns:a16="http://schemas.microsoft.com/office/drawing/2014/main" id="{DB712E25-BA84-B13F-8A29-BB38566387A2}"/>
              </a:ext>
            </a:extLst>
          </p:cNvPr>
          <p:cNvPicPr>
            <a:picLocks noChangeAspect="1"/>
          </p:cNvPicPr>
          <p:nvPr/>
        </p:nvPicPr>
        <p:blipFill>
          <a:blip r:embed="rId2">
            <a:extLst>
              <a:ext uri="{28A0092B-C50C-407E-A947-70E740481C1C}">
                <a14:useLocalDpi xmlns:a14="http://schemas.microsoft.com/office/drawing/2010/main" val="0"/>
              </a:ext>
            </a:extLst>
          </a:blip>
          <a:srcRect l="18975" t="15932" r="48025" b="73085"/>
          <a:stretch/>
        </p:blipFill>
        <p:spPr>
          <a:xfrm>
            <a:off x="2072640" y="577155"/>
            <a:ext cx="4023360" cy="750560"/>
          </a:xfrm>
          <a:prstGeom prst="rect">
            <a:avLst/>
          </a:prstGeom>
        </p:spPr>
      </p:pic>
      <p:sp>
        <p:nvSpPr>
          <p:cNvPr id="10" name="Rectangle 3">
            <a:extLst>
              <a:ext uri="{FF2B5EF4-FFF2-40B4-BE49-F238E27FC236}">
                <a16:creationId xmlns:a16="http://schemas.microsoft.com/office/drawing/2014/main" id="{8768F607-CC10-4EFC-D18B-92E11A13CFF7}"/>
              </a:ext>
            </a:extLst>
          </p:cNvPr>
          <p:cNvSpPr>
            <a:spLocks noChangeArrowheads="1"/>
          </p:cNvSpPr>
          <p:nvPr/>
        </p:nvSpPr>
        <p:spPr bwMode="auto">
          <a:xfrm>
            <a:off x="274145" y="1769588"/>
            <a:ext cx="499710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Resampling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minority classes were oversampled using SMOTE (</a:t>
            </a:r>
            <a:r>
              <a:rPr lang="en-IN" sz="1200" dirty="0">
                <a:latin typeface="Arial" panose="020B0604020202020204" pitchFamily="34" charset="0"/>
                <a:cs typeface="Arial" panose="020B0604020202020204" pitchFamily="34" charset="0"/>
              </a:rPr>
              <a:t>Synthetic Minority Over-sampling Technique</a:t>
            </a: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Encoding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Label encoder was used to encode the string data (“hello”, ”good morning”, etc.) into numerical entities.</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Data Splitting</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D</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ataset was split into training (80%) and validation (20%).</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Tensor Conversion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Arial" panose="020B0604020202020204" pitchFamily="34" charset="0"/>
                <a:cs typeface="Arial" panose="020B0604020202020204" pitchFamily="34" charset="0"/>
              </a:rPr>
              <a:t>Data was converted </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into tensors for batch processing during training and evaluation.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Batch Preparation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DataLoader</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was used to create mini-batches for efficient model training and avoid memory overload.</a:t>
            </a: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Frame Visualization</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middle frames from each video was displayed to check data consistency.</a:t>
            </a:r>
          </a:p>
        </p:txBody>
      </p:sp>
      <p:pic>
        <p:nvPicPr>
          <p:cNvPr id="12" name="Content Placeholder 4">
            <a:extLst>
              <a:ext uri="{FF2B5EF4-FFF2-40B4-BE49-F238E27FC236}">
                <a16:creationId xmlns:a16="http://schemas.microsoft.com/office/drawing/2014/main" id="{A5BEBA0B-4A9C-5B94-8B64-42ED1323FF59}"/>
              </a:ext>
            </a:extLst>
          </p:cNvPr>
          <p:cNvPicPr>
            <a:picLocks noChangeAspect="1"/>
          </p:cNvPicPr>
          <p:nvPr/>
        </p:nvPicPr>
        <p:blipFill>
          <a:blip r:embed="rId2">
            <a:extLst>
              <a:ext uri="{28A0092B-C50C-407E-A947-70E740481C1C}">
                <a14:useLocalDpi xmlns:a14="http://schemas.microsoft.com/office/drawing/2010/main" val="0"/>
              </a:ext>
            </a:extLst>
          </a:blip>
          <a:srcRect l="51618" t="15932" b="73085"/>
          <a:stretch/>
        </p:blipFill>
        <p:spPr>
          <a:xfrm>
            <a:off x="6096000" y="577155"/>
            <a:ext cx="5898763" cy="750560"/>
          </a:xfrm>
          <a:prstGeom prst="rect">
            <a:avLst/>
          </a:prstGeom>
        </p:spPr>
      </p:pic>
      <p:pic>
        <p:nvPicPr>
          <p:cNvPr id="6" name="Picture 5">
            <a:extLst>
              <a:ext uri="{FF2B5EF4-FFF2-40B4-BE49-F238E27FC236}">
                <a16:creationId xmlns:a16="http://schemas.microsoft.com/office/drawing/2014/main" id="{82B8FC9B-41FD-DEAD-17B1-B7810865401B}"/>
              </a:ext>
            </a:extLst>
          </p:cNvPr>
          <p:cNvPicPr>
            <a:picLocks noChangeAspect="1"/>
          </p:cNvPicPr>
          <p:nvPr/>
        </p:nvPicPr>
        <p:blipFill>
          <a:blip r:embed="rId3"/>
          <a:stretch>
            <a:fillRect/>
          </a:stretch>
        </p:blipFill>
        <p:spPr>
          <a:xfrm>
            <a:off x="5647765" y="1769588"/>
            <a:ext cx="5669280" cy="4166262"/>
          </a:xfrm>
          <a:prstGeom prst="rect">
            <a:avLst/>
          </a:prstGeom>
        </p:spPr>
      </p:pic>
    </p:spTree>
    <p:extLst>
      <p:ext uri="{BB962C8B-B14F-4D97-AF65-F5344CB8AC3E}">
        <p14:creationId xmlns:p14="http://schemas.microsoft.com/office/powerpoint/2010/main" val="3619732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EB910-3615-3DE2-02DE-9D6846E173AA}"/>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8A7857-638C-7B8F-3634-70C0529F7AF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 b="92096"/>
          <a:stretch/>
        </p:blipFill>
        <p:spPr>
          <a:xfrm>
            <a:off x="7059" y="-11913"/>
            <a:ext cx="12192000" cy="540233"/>
          </a:xfrm>
        </p:spPr>
      </p:pic>
      <p:sp>
        <p:nvSpPr>
          <p:cNvPr id="2" name="TextBox 1">
            <a:extLst>
              <a:ext uri="{FF2B5EF4-FFF2-40B4-BE49-F238E27FC236}">
                <a16:creationId xmlns:a16="http://schemas.microsoft.com/office/drawing/2014/main" id="{95BD29C8-8B4E-D8C1-2F0B-A413ADA778EE}"/>
              </a:ext>
            </a:extLst>
          </p:cNvPr>
          <p:cNvSpPr txBox="1"/>
          <p:nvPr/>
        </p:nvSpPr>
        <p:spPr>
          <a:xfrm>
            <a:off x="4442909" y="174377"/>
            <a:ext cx="5486400" cy="707886"/>
          </a:xfrm>
          <a:prstGeom prst="rect">
            <a:avLst/>
          </a:prstGeom>
          <a:noFill/>
        </p:spPr>
        <p:txBody>
          <a:bodyPr wrap="square" rtlCol="0">
            <a:spAutoFit/>
          </a:bodyPr>
          <a:lstStyle/>
          <a:p>
            <a:r>
              <a:rPr lang="en-IN" sz="4000" dirty="0">
                <a:solidFill>
                  <a:srgbClr val="085FCD"/>
                </a:solidFill>
                <a:latin typeface="Aptos Display" panose="020B0004020202020204" pitchFamily="34" charset="0"/>
              </a:rPr>
              <a:t>Methodology</a:t>
            </a:r>
          </a:p>
        </p:txBody>
      </p:sp>
      <p:pic>
        <p:nvPicPr>
          <p:cNvPr id="3" name="Picture 2">
            <a:extLst>
              <a:ext uri="{FF2B5EF4-FFF2-40B4-BE49-F238E27FC236}">
                <a16:creationId xmlns:a16="http://schemas.microsoft.com/office/drawing/2014/main" id="{7544AAF7-1B1E-7A9C-0BD8-E230C7257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865" y="1068553"/>
            <a:ext cx="10370270" cy="5404153"/>
          </a:xfrm>
          <a:prstGeom prst="rect">
            <a:avLst/>
          </a:prstGeom>
        </p:spPr>
      </p:pic>
    </p:spTree>
    <p:extLst>
      <p:ext uri="{BB962C8B-B14F-4D97-AF65-F5344CB8AC3E}">
        <p14:creationId xmlns:p14="http://schemas.microsoft.com/office/powerpoint/2010/main" val="827696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1521</Words>
  <Application>Microsoft Office PowerPoint</Application>
  <PresentationFormat>Widescreen</PresentationFormat>
  <Paragraphs>115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SDGs</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Outcome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Vibhay Bakshi</dc:creator>
  <cp:lastModifiedBy>Vibhay Bakshi</cp:lastModifiedBy>
  <cp:revision>742</cp:revision>
  <dcterms:created xsi:type="dcterms:W3CDTF">2024-10-23T05:12:53Z</dcterms:created>
  <dcterms:modified xsi:type="dcterms:W3CDTF">2024-11-24T12:24:10Z</dcterms:modified>
</cp:coreProperties>
</file>